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61" r:id="rId3"/>
    <p:sldId id="275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64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936" userDrawn="1">
          <p15:clr>
            <a:srgbClr val="A4A3A4"/>
          </p15:clr>
        </p15:guide>
        <p15:guide id="8" pos="4992" userDrawn="1">
          <p15:clr>
            <a:srgbClr val="A4A3A4"/>
          </p15:clr>
        </p15:guide>
        <p15:guide id="9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D2B"/>
    <a:srgbClr val="ED1C2C"/>
    <a:srgbClr val="FFC618"/>
    <a:srgbClr val="FFB417"/>
    <a:srgbClr val="F79132"/>
    <a:srgbClr val="015FAE"/>
    <a:srgbClr val="FFB418"/>
    <a:srgbClr val="FFDE17"/>
    <a:srgbClr val="FFD742"/>
    <a:srgbClr val="005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10"/>
    <p:restoredTop sz="68097"/>
  </p:normalViewPr>
  <p:slideViewPr>
    <p:cSldViewPr snapToGrid="0" snapToObjects="1">
      <p:cViewPr varScale="1">
        <p:scale>
          <a:sx n="79" d="100"/>
          <a:sy n="79" d="100"/>
        </p:scale>
        <p:origin x="1194" y="90"/>
      </p:cViewPr>
      <p:guideLst>
        <p:guide orient="horz" pos="2160"/>
        <p:guide pos="2664"/>
        <p:guide pos="393"/>
        <p:guide orient="horz" pos="4176"/>
        <p:guide pos="7242"/>
        <p:guide orient="horz" pos="368"/>
        <p:guide orient="horz" pos="936"/>
        <p:guide pos="4992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BA456-1031-AD46-8B82-72292BF2A7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5B431-93A8-124F-AFC5-A7E9844DD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7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3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30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8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4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52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3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3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1200" b="1" dirty="0">
              <a:latin typeface="Arial" panose="020B0604020202020204"/>
            </a:endParaRPr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en-US" sz="1200" b="1" dirty="0"/>
          </a:p>
          <a:p>
            <a:endParaRPr lang="fr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CA" sz="1200" dirty="0"/>
          </a:p>
          <a:p>
            <a:pPr marL="0" indent="0">
              <a:lnSpc>
                <a:spcPct val="150000"/>
              </a:lnSpc>
              <a:buFont typeface="Arial" charset="0"/>
              <a:buNone/>
            </a:pPr>
            <a:endParaRPr lang="en-US" sz="1200" b="1" dirty="0"/>
          </a:p>
          <a:p>
            <a:endParaRPr lang="fr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0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B431-93A8-124F-AFC5-A7E9844DD6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7D4FEB-D9E4-1046-AE2B-961A93A27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98" y="0"/>
            <a:ext cx="12257395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CA548D-A8E3-A642-9CAB-EA09193C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789" y="3887807"/>
            <a:ext cx="2076993" cy="157565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1DA9E79-B238-E04B-BE5A-15F308DE6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75" y="4155120"/>
            <a:ext cx="8101013" cy="1308337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9E54EBD2-5A84-3F4B-8B21-FC6ADF98EC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775" y="5700616"/>
            <a:ext cx="8101013" cy="666164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77" y="5700616"/>
            <a:ext cx="1433216" cy="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8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ext Placeholder 11">
            <a:extLst>
              <a:ext uri="{FF2B5EF4-FFF2-40B4-BE49-F238E27FC236}">
                <a16:creationId xmlns="" xmlns:a16="http://schemas.microsoft.com/office/drawing/2014/main" id="{27653B38-4E79-0D45-8858-42115F702F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4" y="1021716"/>
            <a:ext cx="10763025" cy="473129"/>
          </a:xfrm>
        </p:spPr>
        <p:txBody>
          <a:bodyPr/>
          <a:lstStyle>
            <a:lvl1pPr marL="0" indent="0">
              <a:buNone/>
              <a:defRPr>
                <a:solidFill>
                  <a:srgbClr val="ED1D2B"/>
                </a:solidFill>
              </a:defRPr>
            </a:lvl1pPr>
          </a:lstStyle>
          <a:p>
            <a:r>
              <a:rPr lang="en-US" sz="2000" b="0" dirty="0">
                <a:solidFill>
                  <a:srgbClr val="ED1D2B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82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08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4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23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DCA616-8956-E744-9387-07E071190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45970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02FEC7-E007-D54D-9004-F2859BA46D52}"/>
              </a:ext>
            </a:extLst>
          </p:cNvPr>
          <p:cNvSpPr txBox="1"/>
          <p:nvPr userDrawn="1"/>
        </p:nvSpPr>
        <p:spPr>
          <a:xfrm>
            <a:off x="-1099595" y="60882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614F547-0629-3041-9E49-97A281A82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915" y="5524174"/>
            <a:ext cx="1009878" cy="766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9DC6F50-8508-5242-84F6-2B20C33D9A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54" y="6017726"/>
            <a:ext cx="1871546" cy="3634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C26A763-68BD-9848-BD29-616AF01D28E5}"/>
              </a:ext>
            </a:extLst>
          </p:cNvPr>
          <p:cNvSpPr txBox="1"/>
          <p:nvPr userDrawn="1"/>
        </p:nvSpPr>
        <p:spPr>
          <a:xfrm>
            <a:off x="590775" y="5692338"/>
            <a:ext cx="3298319" cy="214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GB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#</a:t>
            </a:r>
            <a:r>
              <a:rPr lang="en-GB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TenonstêteCanada</a:t>
            </a:r>
            <a:endParaRPr lang="en-GB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83F6C01-C159-344E-B340-C403D10F048A}"/>
              </a:ext>
            </a:extLst>
          </p:cNvPr>
          <p:cNvSpPr txBox="1"/>
          <p:nvPr userDrawn="1"/>
        </p:nvSpPr>
        <p:spPr>
          <a:xfrm>
            <a:off x="412153" y="4830564"/>
            <a:ext cx="8101013" cy="8617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6000"/>
              </a:lnSpc>
            </a:pPr>
            <a:r>
              <a:rPr lang="en-GB" sz="5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Merci</a:t>
            </a:r>
            <a:endParaRPr lang="en-GB" sz="2800" b="1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188C6E2-2B1C-D24C-B90E-20C2FB00CF4D}"/>
              </a:ext>
            </a:extLst>
          </p:cNvPr>
          <p:cNvSpPr txBox="1"/>
          <p:nvPr userDrawn="1"/>
        </p:nvSpPr>
        <p:spPr>
          <a:xfrm>
            <a:off x="2809403" y="6003730"/>
            <a:ext cx="2731560" cy="3506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800"/>
              </a:spcAft>
            </a:pPr>
            <a:r>
              <a:rPr lang="en-GB" sz="2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sirc.ca</a:t>
            </a:r>
            <a:r>
              <a:rPr lang="en-GB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/commotions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93" y="5918294"/>
            <a:ext cx="1433216" cy="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85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6C2F7-94BA-1E45-AE6D-10C2B4FE28EF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BF7B2-EC97-3246-AA22-9800EC7D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6C2F7-94BA-1E45-AE6D-10C2B4FE28EF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EBF7B2-EC97-3246-AA22-9800EC7D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D481CC-68EF-4246-9A59-49794BB43B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86" y="0"/>
            <a:ext cx="1224597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6CA548D-A8E3-A642-9CAB-EA09193C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542" y="4791130"/>
            <a:ext cx="2076993" cy="1575650"/>
          </a:xfrm>
          <a:prstGeom prst="rect">
            <a:avLst/>
          </a:prstGeom>
        </p:spPr>
      </p:pic>
      <p:sp>
        <p:nvSpPr>
          <p:cNvPr id="8" name="Title 13">
            <a:extLst>
              <a:ext uri="{FF2B5EF4-FFF2-40B4-BE49-F238E27FC236}">
                <a16:creationId xmlns="" xmlns:a16="http://schemas.microsoft.com/office/drawing/2014/main" id="{B723C604-07FE-E444-8316-658F34477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75" y="4155120"/>
            <a:ext cx="8101013" cy="1308337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  <a:endParaRPr lang="en-CA" dirty="0"/>
          </a:p>
        </p:txBody>
      </p:sp>
      <p:sp>
        <p:nvSpPr>
          <p:cNvPr id="10" name="Text Placeholder 15">
            <a:extLst>
              <a:ext uri="{FF2B5EF4-FFF2-40B4-BE49-F238E27FC236}">
                <a16:creationId xmlns="" xmlns:a16="http://schemas.microsoft.com/office/drawing/2014/main" id="{34E540BF-7D34-3045-941C-2C34D6599A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775" y="5700616"/>
            <a:ext cx="8101013" cy="666164"/>
          </a:xfrm>
        </p:spPr>
        <p:txBody>
          <a:bodyPr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93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E5DCB6-CD93-684E-B131-17F5FAE61F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1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1DA9E79-B238-E04B-BE5A-15F308DE6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75" y="1900362"/>
            <a:ext cx="8101013" cy="1864753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  <a:endParaRPr lang="en-C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9E54EBD2-5A84-3F4B-8B21-FC6ADF98EC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775" y="3852159"/>
            <a:ext cx="8101013" cy="666164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1E20AB-9E6F-1A40-AD54-FD37C3802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297" y="5847999"/>
            <a:ext cx="895500" cy="6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23C147-EF47-1F4D-8FBF-905962C8C9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82" y="878"/>
            <a:ext cx="12252363" cy="6856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79A27A-DC2B-644D-BC9E-5346BB392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376" y="259997"/>
            <a:ext cx="1219759" cy="925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47" y="1444451"/>
            <a:ext cx="1433216" cy="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9691366-B18D-C346-99BB-1BC2F9682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361" y="879"/>
            <a:ext cx="12252361" cy="6856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79A27A-DC2B-644D-BC9E-5346BB392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376" y="259997"/>
            <a:ext cx="1219759" cy="925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47" y="1349529"/>
            <a:ext cx="1433216" cy="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9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53B0D0-42DE-5841-A714-02225E0A1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81" y="878"/>
            <a:ext cx="12252361" cy="6856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79A27A-DC2B-644D-BC9E-5346BB392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375" y="878"/>
            <a:ext cx="1219759" cy="925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647" y="1071623"/>
            <a:ext cx="1433216" cy="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9D4BFE5A-0C7C-1443-9260-9267EE69AE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031" y="1021716"/>
            <a:ext cx="10763025" cy="473129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ED1D2B"/>
                </a:solidFill>
              </a:defRPr>
            </a:lvl1pPr>
          </a:lstStyle>
          <a:p>
            <a:r>
              <a:rPr lang="en-US" sz="2000" b="0" dirty="0">
                <a:solidFill>
                  <a:srgbClr val="ED1D2B"/>
                </a:solidFill>
              </a:rPr>
              <a:t>Click to edit Master title style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="" xmlns:a16="http://schemas.microsoft.com/office/drawing/2014/main" id="{52F6A026-7E12-F742-9675-37E0685F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31" y="438603"/>
            <a:ext cx="10763025" cy="583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A0A6C09B-43C5-7245-B02C-E68F747F9F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031" y="1717662"/>
            <a:ext cx="10694504" cy="4459301"/>
          </a:xfrm>
        </p:spPr>
        <p:txBody>
          <a:bodyPr>
            <a:noAutofit/>
          </a:bodyPr>
          <a:lstStyle>
            <a:lvl3pPr marL="1143000" indent="-228600">
              <a:buSzPct val="110000"/>
              <a:buFont typeface=".AppleSystemUIFont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81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A15F40D0-BC56-F14D-B4FE-5E02ACE32C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7018" y="2180898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D1D2B"/>
                </a:solidFill>
              </a:defRPr>
            </a:lvl1pPr>
          </a:lstStyle>
          <a:p>
            <a:r>
              <a:rPr lang="en-US" dirty="0">
                <a:solidFill>
                  <a:srgbClr val="ED1C2C"/>
                </a:solidFill>
                <a:latin typeface="Arial" charset="0"/>
                <a:ea typeface="Arial" charset="0"/>
                <a:cs typeface="Arial" charset="0"/>
              </a:rPr>
              <a:t>Click to edit Title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356C3F4A-C42D-6E45-89AA-5AD73A14E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7018" y="3004810"/>
            <a:ext cx="5157787" cy="218089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Click to edit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683D779-6F55-F645-B86E-B181226FE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83238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A15F40D0-BC56-F14D-B4FE-5E02ACE32C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42465" y="1679247"/>
            <a:ext cx="6385994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D1D2B"/>
                </a:solidFill>
              </a:defRPr>
            </a:lvl1pPr>
          </a:lstStyle>
          <a:p>
            <a:r>
              <a:rPr lang="en-US" dirty="0">
                <a:solidFill>
                  <a:srgbClr val="ED1C2C"/>
                </a:solidFill>
                <a:latin typeface="Arial" charset="0"/>
                <a:ea typeface="Arial" charset="0"/>
                <a:cs typeface="Arial" charset="0"/>
              </a:rPr>
              <a:t>Click to edit title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356C3F4A-C42D-6E45-89AA-5AD73A14E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2465" y="2503159"/>
            <a:ext cx="6385994" cy="37306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71F835-A7BA-CF46-A424-5590E0D0372D}"/>
              </a:ext>
            </a:extLst>
          </p:cNvPr>
          <p:cNvSpPr/>
          <p:nvPr userDrawn="1"/>
        </p:nvSpPr>
        <p:spPr>
          <a:xfrm>
            <a:off x="0" y="0"/>
            <a:ext cx="4153359" cy="6858001"/>
          </a:xfrm>
          <a:prstGeom prst="rect">
            <a:avLst/>
          </a:prstGeom>
          <a:solidFill>
            <a:srgbClr val="ED1C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C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F3981B45-18D9-0F4E-969D-A174BF90B1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775" y="2503158"/>
            <a:ext cx="3346225" cy="2246641"/>
          </a:xfrm>
        </p:spPr>
        <p:txBody>
          <a:bodyPr>
            <a:noAutofit/>
          </a:bodyPr>
          <a:lstStyle>
            <a:lvl1pPr marL="0" indent="0">
              <a:buNone/>
              <a:defRPr sz="3400" b="1">
                <a:solidFill>
                  <a:schemeClr val="bg1"/>
                </a:solidFill>
              </a:defRPr>
            </a:lvl1pPr>
            <a:lvl2pPr marL="457200" indent="0">
              <a:buNone/>
              <a:defRPr sz="3400" b="1">
                <a:solidFill>
                  <a:schemeClr val="bg1"/>
                </a:solidFill>
              </a:defRPr>
            </a:lvl2pPr>
            <a:lvl3pPr marL="914400" indent="0">
              <a:buNone/>
              <a:defRPr sz="3400" b="1">
                <a:solidFill>
                  <a:schemeClr val="bg1"/>
                </a:solidFill>
              </a:defRPr>
            </a:lvl3pPr>
            <a:lvl4pPr marL="1371600" indent="0">
              <a:buNone/>
              <a:defRPr sz="3400" b="1">
                <a:solidFill>
                  <a:schemeClr val="bg1"/>
                </a:solidFill>
              </a:defRPr>
            </a:lvl4pPr>
            <a:lvl5pPr marL="1828800" indent="0">
              <a:buNone/>
              <a:defRPr sz="3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Slide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34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775" y="438603"/>
            <a:ext cx="10763025" cy="583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031" y="1717662"/>
            <a:ext cx="10694504" cy="4459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3BEC521-779C-5E42-8761-2565FEB53ED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297" y="5847999"/>
            <a:ext cx="895500" cy="6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679" r:id="rId3"/>
    <p:sldLayoutId id="2147483680" r:id="rId4"/>
    <p:sldLayoutId id="2147483687" r:id="rId5"/>
    <p:sldLayoutId id="2147483688" r:id="rId6"/>
    <p:sldLayoutId id="2147483663" r:id="rId7"/>
    <p:sldLayoutId id="2147483664" r:id="rId8"/>
    <p:sldLayoutId id="2147483683" r:id="rId9"/>
    <p:sldLayoutId id="2147483665" r:id="rId10"/>
    <p:sldLayoutId id="2147483666" r:id="rId11"/>
    <p:sldLayoutId id="2147483667" r:id="rId12"/>
    <p:sldLayoutId id="2147483668" r:id="rId13"/>
    <p:sldLayoutId id="2147483684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1C2C"/>
        </a:buClr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775" y="3081204"/>
            <a:ext cx="11601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Sensibilisation</a:t>
            </a:r>
            <a:endParaRPr lang="en-GB" sz="75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7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aux commotions</a:t>
            </a:r>
          </a:p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Aperçu</a:t>
            </a:r>
            <a:r>
              <a:rPr lang="en-GB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la </a:t>
            </a:r>
            <a:r>
              <a:rPr lang="en-GB" sz="28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campagne</a:t>
            </a:r>
            <a:endParaRPr lang="en-GB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3803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44200" y="5768788"/>
            <a:ext cx="1102659" cy="98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6212540" y="363072"/>
            <a:ext cx="5496529" cy="1173287"/>
          </a:xfrm>
          <a:ln>
            <a:noFill/>
          </a:ln>
        </p:spPr>
        <p:txBody>
          <a:bodyPr/>
          <a:lstStyle/>
          <a:p>
            <a:r>
              <a:rPr lang="fr-CA" sz="2000" dirty="0">
                <a:latin typeface="Arial" charset="0"/>
                <a:ea typeface="Arial" charset="0"/>
                <a:cs typeface="Arial" charset="0"/>
              </a:rPr>
              <a:t>Auditoire primaire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r>
              <a:rPr lang="fr-CA" sz="4500" dirty="0">
                <a:solidFill>
                  <a:srgbClr val="ED1C2C"/>
                </a:solidFill>
                <a:latin typeface="Arial" charset="0"/>
                <a:ea typeface="Arial" charset="0"/>
                <a:cs typeface="Arial" charset="0"/>
              </a:rPr>
              <a:t>Les parents/tuteurs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half" idx="2"/>
          </p:nvPr>
        </p:nvSpPr>
        <p:spPr>
          <a:xfrm>
            <a:off x="6212542" y="1590147"/>
            <a:ext cx="5322264" cy="3996266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votre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enfant 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reçu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un choc grave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la tête, au visage, au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au corps,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il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important d’être prudent.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Encouragez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-le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sortir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jeu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jusqu’à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avoir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été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examiné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correctement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Il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pourrait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avoir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commotion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cérébrale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autre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blessure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sévère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8A6D7D-3A99-4E48-AD57-92DABCFEF27E}"/>
              </a:ext>
            </a:extLst>
          </p:cNvPr>
          <p:cNvSpPr txBox="1"/>
          <p:nvPr/>
        </p:nvSpPr>
        <p:spPr>
          <a:xfrm>
            <a:off x="7229856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583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4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44200" y="5768788"/>
            <a:ext cx="1102659" cy="98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6212541" y="363072"/>
            <a:ext cx="5322264" cy="1173287"/>
          </a:xfrm>
          <a:ln>
            <a:noFill/>
          </a:ln>
        </p:spPr>
        <p:txBody>
          <a:bodyPr/>
          <a:lstStyle/>
          <a:p>
            <a:r>
              <a:rPr lang="fr-CA" sz="2000" dirty="0">
                <a:latin typeface="Arial" charset="0"/>
                <a:ea typeface="Arial" charset="0"/>
                <a:cs typeface="Arial" charset="0"/>
              </a:rPr>
              <a:t>Auditoire primaire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r>
              <a:rPr lang="fr-CA" sz="4500" dirty="0">
                <a:solidFill>
                  <a:srgbClr val="ED1C2C"/>
                </a:solidFill>
                <a:latin typeface="Arial" charset="0"/>
                <a:ea typeface="Arial" charset="0"/>
                <a:cs typeface="Arial" charset="0"/>
              </a:rPr>
              <a:t>Les entraîneurs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half" idx="2"/>
          </p:nvPr>
        </p:nvSpPr>
        <p:spPr>
          <a:xfrm>
            <a:off x="6212542" y="1590147"/>
            <a:ext cx="5322264" cy="3353328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 un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athlètes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reçu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un choc grave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la tête, au visage, au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 corps,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il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important d’être prudent.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Sortez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-le du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jeu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jusqu’à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qu’il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soit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examiné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correctement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Il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pourrait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avoir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commotion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cérébrale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autre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blessure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sévère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Reconnaître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gérer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les commotions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cérébrales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comme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toute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autre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blessure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partie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votre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responsabilité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8A6D7D-3A99-4E48-AD57-92DABCFEF27E}"/>
              </a:ext>
            </a:extLst>
          </p:cNvPr>
          <p:cNvSpPr txBox="1"/>
          <p:nvPr/>
        </p:nvSpPr>
        <p:spPr>
          <a:xfrm>
            <a:off x="7229856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83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923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44200" y="5768788"/>
            <a:ext cx="1102659" cy="98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5583936" cy="6858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6212541" y="363072"/>
            <a:ext cx="5322264" cy="1173287"/>
          </a:xfrm>
          <a:ln>
            <a:noFill/>
          </a:ln>
        </p:spPr>
        <p:txBody>
          <a:bodyPr/>
          <a:lstStyle/>
          <a:p>
            <a:r>
              <a:rPr lang="fr-CA" sz="2000" dirty="0">
                <a:latin typeface="Arial" charset="0"/>
                <a:ea typeface="Arial" charset="0"/>
                <a:cs typeface="Arial" charset="0"/>
              </a:rPr>
              <a:t>Auditoire primaire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r>
              <a:rPr lang="fr-CA" sz="4500" dirty="0">
                <a:solidFill>
                  <a:srgbClr val="ED1C2C"/>
                </a:solidFill>
                <a:latin typeface="Arial" charset="0"/>
                <a:ea typeface="Arial" charset="0"/>
                <a:cs typeface="Arial" charset="0"/>
              </a:rPr>
              <a:t>Les organisations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half" idx="2"/>
          </p:nvPr>
        </p:nvSpPr>
        <p:spPr>
          <a:xfrm>
            <a:off x="6212542" y="1590147"/>
            <a:ext cx="5322264" cy="3667653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lvl="0" indent="0" defTabSz="685800">
              <a:lnSpc>
                <a:spcPct val="100000"/>
              </a:lnSpc>
              <a:spcBef>
                <a:spcPts val="750"/>
              </a:spcBef>
              <a:buNone/>
            </a:pP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Les commotions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cérébrales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sont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blessures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sérieuses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peuvent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affecter les participants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tous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les sports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activités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physiques.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Vous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devriez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avoir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place des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protocoles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pour les commotions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cérébrales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des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stratégies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de retour au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jeu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afin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d’assurer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réponse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rapide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efficace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lorsqu’un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athlète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reçu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un choc grave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la tête, </a:t>
            </a:r>
            <a:b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 visage, au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au corps.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8A6D7D-3A99-4E48-AD57-92DABCFEF27E}"/>
              </a:ext>
            </a:extLst>
          </p:cNvPr>
          <p:cNvSpPr txBox="1"/>
          <p:nvPr/>
        </p:nvSpPr>
        <p:spPr>
          <a:xfrm>
            <a:off x="7229856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533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3BD53E2-0F57-EC4B-ACB1-1E25E4E0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>
                <a:latin typeface="Arial" charset="0"/>
                <a:ea typeface="Arial" charset="0"/>
                <a:cs typeface="Arial" charset="0"/>
              </a:rPr>
              <a:t>Aperçu de la boîte à outils de la campagne</a:t>
            </a: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7AEC9D-2CF7-0241-BE9C-DF559408DF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200" b="1" dirty="0">
                <a:solidFill>
                  <a:srgbClr val="ED1D2B"/>
                </a:solidFill>
                <a:latin typeface="Arial" charset="0"/>
                <a:ea typeface="Arial" charset="0"/>
                <a:cs typeface="Arial" charset="0"/>
              </a:rPr>
              <a:t>Éléments promotionnels </a:t>
            </a:r>
            <a:br>
              <a:rPr lang="fr-CA" sz="2200" b="1" dirty="0">
                <a:solidFill>
                  <a:srgbClr val="ED1D2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CA" sz="2200" b="1" dirty="0" err="1">
                <a:solidFill>
                  <a:srgbClr val="ED1D2B"/>
                </a:solidFill>
                <a:latin typeface="Arial" charset="0"/>
                <a:ea typeface="Arial" charset="0"/>
                <a:cs typeface="Arial" charset="0"/>
              </a:rPr>
              <a:t>co-marquables</a:t>
            </a:r>
            <a:r>
              <a:rPr lang="fr-CA" sz="2200" b="1" dirty="0">
                <a:solidFill>
                  <a:srgbClr val="ED1D2B"/>
                </a:solidFill>
                <a:latin typeface="Arial" charset="0"/>
                <a:ea typeface="Arial" charset="0"/>
                <a:cs typeface="Arial" charset="0"/>
              </a:rPr>
              <a:t> :</a:t>
            </a:r>
          </a:p>
          <a:p>
            <a:r>
              <a:rPr lang="fr-CA" sz="2200" dirty="0">
                <a:latin typeface="Arial" charset="0"/>
                <a:ea typeface="Arial" charset="0"/>
                <a:cs typeface="Arial" charset="0"/>
              </a:rPr>
              <a:t>Gabarit PPT avec messages clés</a:t>
            </a:r>
          </a:p>
          <a:p>
            <a:r>
              <a:rPr lang="fr-CA" sz="2200" dirty="0">
                <a:latin typeface="Arial" charset="0"/>
                <a:ea typeface="Arial" charset="0"/>
                <a:cs typeface="Arial" charset="0"/>
              </a:rPr>
              <a:t>Vidéo de campagne</a:t>
            </a:r>
          </a:p>
          <a:p>
            <a:r>
              <a:rPr lang="fr-CA" sz="2200" dirty="0">
                <a:latin typeface="Arial" charset="0"/>
                <a:ea typeface="Arial" charset="0"/>
                <a:cs typeface="Arial" charset="0"/>
              </a:rPr>
              <a:t>Annonces publicitaires </a:t>
            </a:r>
            <a:r>
              <a:rPr lang="fr-CA" sz="2200" dirty="0" err="1">
                <a:latin typeface="Arial" charset="0"/>
                <a:ea typeface="Arial" charset="0"/>
                <a:cs typeface="Arial" charset="0"/>
              </a:rPr>
              <a:t>co-marquables</a:t>
            </a:r>
            <a:r>
              <a:rPr lang="fr-CA" sz="2200" dirty="0">
                <a:latin typeface="Arial" charset="0"/>
                <a:ea typeface="Arial" charset="0"/>
                <a:cs typeface="Arial" charset="0"/>
              </a:rPr>
              <a:t> (imprimées et numériques)</a:t>
            </a:r>
          </a:p>
          <a:p>
            <a:r>
              <a:rPr lang="fr-CA" sz="2200" dirty="0">
                <a:latin typeface="Arial" charset="0"/>
                <a:ea typeface="Arial" charset="0"/>
                <a:cs typeface="Arial" charset="0"/>
              </a:rPr>
              <a:t>Affiches</a:t>
            </a:r>
          </a:p>
          <a:p>
            <a:r>
              <a:rPr lang="fr-CA" sz="2200" dirty="0">
                <a:latin typeface="Arial" charset="0"/>
                <a:ea typeface="Arial" charset="0"/>
                <a:cs typeface="Arial" charset="0"/>
              </a:rPr>
              <a:t>Éléments pour médias sociaux préétablis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BDC51D3-2FCF-D049-AE34-B8CDE7081A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200" b="1" dirty="0">
                <a:solidFill>
                  <a:srgbClr val="ED1D2B"/>
                </a:solidFill>
                <a:latin typeface="Arial" charset="0"/>
                <a:ea typeface="Arial" charset="0"/>
                <a:cs typeface="Arial" charset="0"/>
              </a:rPr>
              <a:t>Autres possibilités :</a:t>
            </a:r>
          </a:p>
          <a:p>
            <a:r>
              <a:rPr lang="fr-CA" sz="2200" dirty="0">
                <a:latin typeface="Arial" charset="0"/>
                <a:ea typeface="Arial" charset="0"/>
                <a:cs typeface="Arial" charset="0"/>
              </a:rPr>
              <a:t>Infographique informatif</a:t>
            </a:r>
          </a:p>
          <a:p>
            <a:r>
              <a:rPr lang="fr-CA" sz="2200" dirty="0">
                <a:latin typeface="Arial" charset="0"/>
                <a:ea typeface="Arial" charset="0"/>
                <a:cs typeface="Arial" charset="0"/>
              </a:rPr>
              <a:t>Outil de reconnaissance des commotions cérébrales</a:t>
            </a:r>
          </a:p>
          <a:p>
            <a:r>
              <a:rPr lang="fr-CA" sz="2200" dirty="0">
                <a:latin typeface="Arial" charset="0"/>
                <a:ea typeface="Arial" charset="0"/>
                <a:cs typeface="Arial" charset="0"/>
              </a:rPr>
              <a:t>Fiche d’astuces sur les commotions cérébrales</a:t>
            </a:r>
          </a:p>
        </p:txBody>
      </p:sp>
    </p:spTree>
    <p:extLst>
      <p:ext uri="{BB962C8B-B14F-4D97-AF65-F5344CB8AC3E}">
        <p14:creationId xmlns:p14="http://schemas.microsoft.com/office/powerpoint/2010/main" val="78274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625626-B51B-5249-84EB-4112B0F7B4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31" y="5847999"/>
            <a:ext cx="898632" cy="6793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F44C54-F4E3-AF41-99B2-5B60C64F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Campagne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publicitaire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3200" dirty="0">
                <a:latin typeface="Arial" charset="0"/>
                <a:ea typeface="Arial" charset="0"/>
                <a:cs typeface="Arial" charset="0"/>
              </a:rPr>
            </a:b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imprimé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numérique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paiement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au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clic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4193" y="1479175"/>
            <a:ext cx="11396719" cy="5150225"/>
            <a:chOff x="436406" y="215900"/>
            <a:chExt cx="14177554" cy="64068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406" y="215900"/>
              <a:ext cx="4576354" cy="64068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7606" y="215900"/>
              <a:ext cx="4576354" cy="64068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977B8B-A8A6-F34E-B674-E7043941DC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1485900"/>
            <a:ext cx="3695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740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744200" y="5768788"/>
            <a:ext cx="1102659" cy="98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F4661C-1FFA-F047-B163-3645D5574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>
                <a:latin typeface="Arial" charset="0"/>
                <a:ea typeface="Arial" charset="0"/>
                <a:cs typeface="Arial" charset="0"/>
              </a:rPr>
              <a:t>Éléments</a:t>
            </a: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 pour les </a:t>
            </a:r>
            <a:r>
              <a:rPr lang="en-US" sz="4000" dirty="0" err="1">
                <a:latin typeface="Arial" charset="0"/>
                <a:ea typeface="Arial" charset="0"/>
                <a:cs typeface="Arial" charset="0"/>
              </a:rPr>
              <a:t>médias</a:t>
            </a: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000" dirty="0" err="1">
                <a:latin typeface="Arial" charset="0"/>
                <a:ea typeface="Arial" charset="0"/>
                <a:cs typeface="Arial" charset="0"/>
              </a:rPr>
              <a:t>sociaux</a:t>
            </a:r>
            <a:endParaRPr lang="en-US" sz="4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690688"/>
            <a:ext cx="12193030" cy="4266359"/>
            <a:chOff x="0" y="1690688"/>
            <a:chExt cx="11252685" cy="39373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90688"/>
              <a:ext cx="3687882" cy="19302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697817"/>
              <a:ext cx="3687882" cy="19302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8625" y="1690688"/>
              <a:ext cx="3687882" cy="19302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8626" y="3697817"/>
              <a:ext cx="3687880" cy="19302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620" y="1690688"/>
              <a:ext cx="3685065" cy="19302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620" y="3697817"/>
              <a:ext cx="3685065" cy="1930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22947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625626-B51B-5249-84EB-4112B0F7B4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31" y="5313081"/>
            <a:ext cx="898632" cy="67934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774" y="1440328"/>
            <a:ext cx="10893014" cy="3872753"/>
          </a:xfrm>
        </p:spPr>
        <p:txBody>
          <a:bodyPr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200" dirty="0" err="1">
                <a:latin typeface="Arial" panose="020B0604020202020204"/>
              </a:rPr>
              <a:t>Ça</a:t>
            </a:r>
            <a:r>
              <a:rPr lang="en-GB" sz="2200" dirty="0">
                <a:latin typeface="Arial" panose="020B0604020202020204"/>
              </a:rPr>
              <a:t> commence par </a:t>
            </a:r>
            <a:r>
              <a:rPr lang="en-GB" sz="2200" dirty="0" err="1">
                <a:latin typeface="Arial" panose="020B0604020202020204"/>
              </a:rPr>
              <a:t>vous</a:t>
            </a:r>
            <a:r>
              <a:rPr lang="en-GB" sz="2200" dirty="0">
                <a:latin typeface="Arial" panose="020B0604020202020204"/>
              </a:rPr>
              <a:t>!</a:t>
            </a:r>
            <a:r>
              <a:rPr lang="en-GB" sz="5800" b="1" dirty="0">
                <a:solidFill>
                  <a:srgbClr val="ED1D2B"/>
                </a:solidFill>
                <a:latin typeface="Arial" panose="020B0604020202020204"/>
              </a:rPr>
              <a:t/>
            </a:r>
            <a:br>
              <a:rPr lang="en-GB" sz="5800" b="1" dirty="0">
                <a:solidFill>
                  <a:srgbClr val="ED1D2B"/>
                </a:solidFill>
                <a:latin typeface="Arial" panose="020B0604020202020204"/>
              </a:rPr>
            </a:b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Envoyez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-nous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vos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outils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et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ressources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pour les commotions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cérébrales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.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Dites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-nous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ce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dont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vous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avez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besoin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pour diffuser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l’information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.</a:t>
            </a:r>
            <a:endParaRPr lang="en-US" sz="53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85" y="6151720"/>
            <a:ext cx="1433216" cy="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57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6717"/>
            <a:ext cx="10515600" cy="4177870"/>
          </a:xfrm>
        </p:spPr>
        <p:txBody>
          <a:bodyPr>
            <a:noAutofit/>
          </a:bodyPr>
          <a:lstStyle/>
          <a:p>
            <a:r>
              <a:rPr lang="en-CA" sz="6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Qu’est-ce</a:t>
            </a:r>
            <a: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6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qu’une</a:t>
            </a:r>
            <a: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commotion </a:t>
            </a:r>
            <a:r>
              <a:rPr lang="en-CA" sz="6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cérébrale</a:t>
            </a:r>
            <a: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b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CA" sz="6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Pourquoi</a:t>
            </a:r>
            <a: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CA" sz="6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devons</a:t>
            </a:r>
            <a: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-nous les </a:t>
            </a:r>
            <a:r>
              <a:rPr lang="en-CA" sz="6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prendre</a:t>
            </a:r>
            <a: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plus au </a:t>
            </a:r>
            <a:r>
              <a:rPr lang="en-CA" sz="6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sérieux</a:t>
            </a:r>
            <a:r>
              <a:rPr lang="en-CA" sz="6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072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65" y="817054"/>
            <a:ext cx="9991966" cy="4550077"/>
          </a:xfrm>
        </p:spPr>
        <p:txBody>
          <a:bodyPr>
            <a:noAutofit/>
          </a:bodyPr>
          <a:lstStyle/>
          <a:p>
            <a:r>
              <a:rPr lang="en-CA" sz="9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RECONNAÎTRE</a:t>
            </a:r>
            <a:br>
              <a:rPr lang="en-CA" sz="9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CA" sz="9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RETIRER</a:t>
            </a:r>
            <a:br>
              <a:rPr lang="en-CA" sz="9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CA" sz="9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RÉFÉRER</a:t>
            </a:r>
            <a:br>
              <a:rPr lang="en-CA" sz="9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CA" sz="9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RETOURNER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4625626-B51B-5249-84EB-4112B0F7B4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569" y="5149378"/>
            <a:ext cx="898632" cy="679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77" y="6040595"/>
            <a:ext cx="1433216" cy="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74" y="1344704"/>
            <a:ext cx="10987144" cy="3993777"/>
          </a:xfrm>
        </p:spPr>
        <p:txBody>
          <a:bodyPr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Arial" panose="020B0604020202020204"/>
              </a:rPr>
              <a:t>Défi</a:t>
            </a:r>
            <a:r>
              <a:rPr lang="en-GB" sz="2000" dirty="0">
                <a:latin typeface="Arial" panose="020B0604020202020204"/>
              </a:rPr>
              <a:t> no 1 :</a:t>
            </a:r>
            <a:r>
              <a:rPr lang="en-GB" sz="5800" b="1" dirty="0">
                <a:solidFill>
                  <a:srgbClr val="FF0000"/>
                </a:solidFill>
                <a:latin typeface="Arial" panose="020B0604020202020204"/>
              </a:rPr>
              <a:t/>
            </a:r>
            <a:br>
              <a:rPr lang="en-GB" sz="5800" b="1" dirty="0">
                <a:solidFill>
                  <a:srgbClr val="FF0000"/>
                </a:solidFill>
                <a:latin typeface="Arial" panose="020B0604020202020204"/>
              </a:rPr>
            </a:b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Comment changer les attitudes et les actions de la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communauté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sportive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canadienne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envers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les commotions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cérébrales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?</a:t>
            </a:r>
            <a:br>
              <a:rPr lang="en-GB" sz="5300" dirty="0">
                <a:solidFill>
                  <a:srgbClr val="ED1D2B"/>
                </a:solidFill>
                <a:latin typeface="Arial" panose="020B0604020202020204"/>
              </a:rPr>
            </a:br>
            <a:r>
              <a:rPr lang="en-GB" sz="5800" b="1" dirty="0">
                <a:solidFill>
                  <a:srgbClr val="000000"/>
                </a:solidFill>
                <a:latin typeface="Arial" panose="020B0604020202020204"/>
              </a:rPr>
              <a:t/>
            </a:r>
            <a:br>
              <a:rPr lang="en-GB" sz="5800" b="1" dirty="0">
                <a:solidFill>
                  <a:srgbClr val="000000"/>
                </a:solidFill>
                <a:latin typeface="Arial" panose="020B0604020202020204"/>
              </a:rPr>
            </a:br>
            <a:endParaRPr lang="en-US" sz="58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0775" y="1836931"/>
            <a:ext cx="9393820" cy="3543385"/>
          </a:xfrm>
          <a:prstGeom prst="rect">
            <a:avLst/>
          </a:prstGeom>
        </p:spPr>
        <p:txBody>
          <a:bodyPr lIns="0" tIns="0" rIns="0" bIns="0"/>
          <a:lstStyle>
            <a:lvl1pPr marL="251994" indent="-251994" algn="l" defTabSz="914377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Wingdings 3" pitchFamily="18" charset="2"/>
              <a:buChar char="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9989" indent="-180970" algn="l" defTabSz="914377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9984" indent="-18097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Verdana" pitchFamily="34" charset="0"/>
              <a:buChar char="-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7979" indent="-180970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07975" indent="-17938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88F492-08EC-8F43-A5F2-E4481A314C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30" y="5847999"/>
            <a:ext cx="898634" cy="6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82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73" y="1359646"/>
            <a:ext cx="11000591" cy="3872753"/>
          </a:xfrm>
        </p:spPr>
        <p:txBody>
          <a:bodyPr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Arial" panose="020B0604020202020204"/>
              </a:rPr>
              <a:t>Défi</a:t>
            </a:r>
            <a:r>
              <a:rPr lang="en-GB" sz="2000" dirty="0">
                <a:latin typeface="Arial" panose="020B0604020202020204"/>
              </a:rPr>
              <a:t> no 2 </a:t>
            </a:r>
            <a:r>
              <a:rPr lang="en-GB" sz="2000" b="1" dirty="0">
                <a:latin typeface="Arial" panose="020B0604020202020204"/>
              </a:rPr>
              <a:t>:</a:t>
            </a:r>
            <a:r>
              <a:rPr lang="en-GB" sz="5800" b="1" dirty="0">
                <a:solidFill>
                  <a:srgbClr val="ED1D2B"/>
                </a:solidFill>
                <a:latin typeface="Arial" panose="020B0604020202020204"/>
              </a:rPr>
              <a:t/>
            </a:r>
            <a:br>
              <a:rPr lang="en-GB" sz="5800" b="1" dirty="0">
                <a:solidFill>
                  <a:srgbClr val="ED1D2B"/>
                </a:solidFill>
                <a:latin typeface="Arial" panose="020B0604020202020204"/>
              </a:rPr>
            </a:b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Comment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surmonter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l’idée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br>
              <a:rPr lang="en-GB" sz="5300" dirty="0">
                <a:solidFill>
                  <a:srgbClr val="ED1D2B"/>
                </a:solidFill>
                <a:latin typeface="Arial" panose="020B0604020202020204"/>
              </a:rPr>
            </a:b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qu’il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faut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être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« fort » et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qu’il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faut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« continuer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à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tout prix » qui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est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si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profondément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ancrée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dans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la culture sportive au Canada?</a:t>
            </a:r>
            <a:endParaRPr lang="en-US" sz="5300" b="1" dirty="0">
              <a:solidFill>
                <a:srgbClr val="ED1D2B"/>
              </a:solidFill>
              <a:latin typeface="Calibri" panose="020F0502020204030204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0775" y="1836931"/>
            <a:ext cx="9393820" cy="3543385"/>
          </a:xfrm>
          <a:prstGeom prst="rect">
            <a:avLst/>
          </a:prstGeom>
        </p:spPr>
        <p:txBody>
          <a:bodyPr lIns="0" tIns="0" rIns="0" bIns="0"/>
          <a:lstStyle>
            <a:lvl1pPr marL="251994" indent="-251994" algn="l" defTabSz="914377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Wingdings 3" pitchFamily="18" charset="2"/>
              <a:buChar char="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9989" indent="-180970" algn="l" defTabSz="914377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9984" indent="-18097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Verdana" pitchFamily="34" charset="0"/>
              <a:buChar char="-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7979" indent="-180970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07975" indent="-17938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88F492-08EC-8F43-A5F2-E4481A314C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30" y="5847999"/>
            <a:ext cx="898634" cy="6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051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74" y="1359646"/>
            <a:ext cx="11203120" cy="5265089"/>
          </a:xfrm>
        </p:spPr>
        <p:txBody>
          <a:bodyPr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 err="1">
                <a:latin typeface="Arial" panose="020B0604020202020204"/>
              </a:rPr>
              <a:t>Défi</a:t>
            </a:r>
            <a:r>
              <a:rPr lang="en-GB" sz="2000" dirty="0">
                <a:latin typeface="Arial" panose="020B0604020202020204"/>
              </a:rPr>
              <a:t> no 3 </a:t>
            </a:r>
            <a:r>
              <a:rPr lang="en-GB" sz="2000" b="1" dirty="0">
                <a:latin typeface="Arial" panose="020B0604020202020204"/>
              </a:rPr>
              <a:t>:</a:t>
            </a:r>
            <a:r>
              <a:rPr lang="en-GB" sz="5800" b="1" dirty="0">
                <a:solidFill>
                  <a:srgbClr val="ED1D2B"/>
                </a:solidFill>
                <a:latin typeface="Arial" panose="020B0604020202020204"/>
              </a:rPr>
              <a:t/>
            </a:r>
            <a:br>
              <a:rPr lang="en-GB" sz="5800" b="1" dirty="0">
                <a:solidFill>
                  <a:srgbClr val="ED1D2B"/>
                </a:solidFill>
                <a:latin typeface="Arial" panose="020B0604020202020204"/>
              </a:rPr>
            </a:b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Comment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atteindre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un public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varié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qui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comprend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des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athlètes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(de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tous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les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âges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, sports et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niveaux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)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ainsi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que des parents,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entraîneurs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, </a:t>
            </a:r>
            <a:r>
              <a:rPr lang="en-GB" sz="5300" dirty="0" err="1">
                <a:solidFill>
                  <a:srgbClr val="ED1D2B"/>
                </a:solidFill>
                <a:latin typeface="Arial" panose="020B0604020202020204"/>
              </a:rPr>
              <a:t>arbitres</a:t>
            </a:r>
            <a:r>
              <a:rPr lang="en-GB" sz="5300" dirty="0">
                <a:solidFill>
                  <a:srgbClr val="ED1D2B"/>
                </a:solidFill>
                <a:latin typeface="Arial" panose="020B0604020202020204"/>
              </a:rPr>
              <a:t> et partisans?</a:t>
            </a:r>
            <a:endParaRPr lang="en-US" sz="5300" b="1" dirty="0">
              <a:solidFill>
                <a:srgbClr val="ED1D2B"/>
              </a:solidFill>
              <a:latin typeface="Calibri" panose="020F0502020204030204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0775" y="1836931"/>
            <a:ext cx="9393820" cy="3543385"/>
          </a:xfrm>
          <a:prstGeom prst="rect">
            <a:avLst/>
          </a:prstGeom>
        </p:spPr>
        <p:txBody>
          <a:bodyPr lIns="0" tIns="0" rIns="0" bIns="0"/>
          <a:lstStyle>
            <a:lvl1pPr marL="251994" indent="-251994" algn="l" defTabSz="914377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Font typeface="Wingdings 3" pitchFamily="18" charset="2"/>
              <a:buChar char="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9989" indent="-180970" algn="l" defTabSz="914377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1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9984" indent="-18097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Verdana" pitchFamily="34" charset="0"/>
              <a:buChar char="-"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27979" indent="-180970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07975" indent="-179384" algn="l" defTabSz="914377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800"/>
              </a:spcAft>
              <a:buFont typeface="Calibri" pitchFamily="34" charset="0"/>
              <a:buChar char="-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88F492-08EC-8F43-A5F2-E4481A314C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30" y="5847999"/>
            <a:ext cx="898634" cy="6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162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625626-B51B-5249-84EB-4112B0F7B4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31" y="5313081"/>
            <a:ext cx="898632" cy="67934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774" y="1440328"/>
            <a:ext cx="10531316" cy="3872753"/>
          </a:xfrm>
        </p:spPr>
        <p:txBody>
          <a:bodyPr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latin typeface="Arial" panose="020B0604020202020204"/>
              </a:rPr>
              <a:t>La solution </a:t>
            </a:r>
            <a:r>
              <a:rPr lang="en-GB" sz="2200" dirty="0" err="1">
                <a:latin typeface="Arial" panose="020B0604020202020204"/>
              </a:rPr>
              <a:t>gagnante</a:t>
            </a:r>
            <a:r>
              <a:rPr lang="en-GB" sz="2200" dirty="0">
                <a:latin typeface="Arial" panose="020B0604020202020204"/>
              </a:rPr>
              <a:t> :</a:t>
            </a:r>
            <a:r>
              <a:rPr lang="en-GB" sz="5800" b="1" dirty="0">
                <a:solidFill>
                  <a:srgbClr val="ED1D2B"/>
                </a:solidFill>
                <a:latin typeface="Arial" panose="020B0604020202020204"/>
              </a:rPr>
              <a:t/>
            </a:r>
            <a:br>
              <a:rPr lang="en-GB" sz="5800" b="1" dirty="0">
                <a:solidFill>
                  <a:srgbClr val="ED1D2B"/>
                </a:solidFill>
                <a:latin typeface="Arial" panose="020B0604020202020204"/>
              </a:rPr>
            </a:b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Changer les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règles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du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jeu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et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rassembler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les gens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autour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d’une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détermination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 nouvelle : le </a:t>
            </a:r>
            <a:r>
              <a:rPr lang="en-GB" sz="5300" dirty="0" err="1">
                <a:solidFill>
                  <a:schemeClr val="bg1"/>
                </a:solidFill>
                <a:latin typeface="Arial" panose="020B0604020202020204"/>
              </a:rPr>
              <a:t>changement</a:t>
            </a:r>
            <a:r>
              <a:rPr lang="en-GB" sz="5300" dirty="0">
                <a:solidFill>
                  <a:schemeClr val="bg1"/>
                </a:solidFill>
                <a:latin typeface="Arial" panose="020B0604020202020204"/>
              </a:rPr>
              <a:t>.</a:t>
            </a:r>
            <a:endParaRPr lang="en-US" sz="53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85" y="6127336"/>
            <a:ext cx="1433216" cy="3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953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6D44AD7-0316-8D4E-93B4-814F9BBB4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243" y="259997"/>
            <a:ext cx="1224026" cy="9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91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idx="1"/>
          </p:nvPr>
        </p:nvSpPr>
        <p:spPr>
          <a:xfrm>
            <a:off x="6212541" y="363072"/>
            <a:ext cx="5322264" cy="1173287"/>
          </a:xfrm>
          <a:ln>
            <a:noFill/>
          </a:ln>
        </p:spPr>
        <p:txBody>
          <a:bodyPr/>
          <a:lstStyle/>
          <a:p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Auditoire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primaire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:</a:t>
            </a:r>
          </a:p>
          <a:p>
            <a:r>
              <a:rPr lang="en-US" sz="4500" dirty="0">
                <a:solidFill>
                  <a:srgbClr val="ED1C2C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en-US" sz="4500" dirty="0" err="1">
                <a:solidFill>
                  <a:srgbClr val="ED1C2C"/>
                </a:solidFill>
                <a:latin typeface="Arial" charset="0"/>
                <a:ea typeface="Arial" charset="0"/>
                <a:cs typeface="Arial" charset="0"/>
              </a:rPr>
              <a:t>athlètes</a:t>
            </a:r>
            <a:endParaRPr lang="en-US" sz="4500" dirty="0">
              <a:solidFill>
                <a:srgbClr val="ED1C2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sz="half" idx="2"/>
          </p:nvPr>
        </p:nvSpPr>
        <p:spPr>
          <a:xfrm>
            <a:off x="6212542" y="1590146"/>
            <a:ext cx="5322264" cy="3839103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Si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vous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recevez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un choc grave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la tête, au visage, au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au corps,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il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important d’être prudent et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sortir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jeu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jusqu’à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avoir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été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examiné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correctement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Vous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pourriez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avoir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une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commotion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cérébrale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autre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blessure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sévère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La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meilleure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façon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vous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aider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vous-même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ainsi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vos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coéquipiers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d’être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appuyé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pour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guérir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complètement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retourner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au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jeu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8A6D7D-3A99-4E48-AD57-92DABCFEF27E}"/>
              </a:ext>
            </a:extLst>
          </p:cNvPr>
          <p:cNvSpPr txBox="1"/>
          <p:nvPr/>
        </p:nvSpPr>
        <p:spPr>
          <a:xfrm>
            <a:off x="7229856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83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333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D1C2C"/>
      </a:accent1>
      <a:accent2>
        <a:srgbClr val="E99548"/>
      </a:accent2>
      <a:accent3>
        <a:srgbClr val="F6C749"/>
      </a:accent3>
      <a:accent4>
        <a:srgbClr val="265FA8"/>
      </a:accent4>
      <a:accent5>
        <a:srgbClr val="70AC4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63_SIRC_PPT_Template_P1A" id="{7E3725C7-EE81-C34C-A6F2-0B4D5972B207}" vid="{04F6EB5D-FF34-0749-A312-CB77652FE6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3663_SIRC_PPT_Template_P1A</Template>
  <TotalTime>142</TotalTime>
  <Words>284</Words>
  <Application>Microsoft Office PowerPoint</Application>
  <PresentationFormat>Widescreen</PresentationFormat>
  <Paragraphs>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.AppleSystemUIFont</vt:lpstr>
      <vt:lpstr>Arial</vt:lpstr>
      <vt:lpstr>Calibri</vt:lpstr>
      <vt:lpstr>Custom Design</vt:lpstr>
      <vt:lpstr>PowerPoint Presentation</vt:lpstr>
      <vt:lpstr>Qu’est-ce qu’une commotion cérébrale?  Pourquoi devons-nous les prendre plus au sérieux?</vt:lpstr>
      <vt:lpstr>RECONNAÎTRE RETIRER RÉFÉRER RETOURNER</vt:lpstr>
      <vt:lpstr>Défi no 1 : Comment changer les attitudes et les actions de la communauté sportive canadienne envers les commotions cérébrales?  </vt:lpstr>
      <vt:lpstr>Défi no 2 : Comment surmonter l’idée  qu’il faut être « fort » et qu’il faut « continuer à tout prix » qui est si profondément ancrée dans la culture sportive au Canada?</vt:lpstr>
      <vt:lpstr>Défi no 3 : Comment atteindre un public varié qui comprend des athlètes (de tous les âges, sports et niveaux) ainsi que des parents, entraîneurs, arbitres et partisans?</vt:lpstr>
      <vt:lpstr>La solution gagnante : Changer les règles du jeu et rassembler les gens autour d’une détermination nouvelle : le changement.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Aperçu de la boîte à outils de la campagne</vt:lpstr>
      <vt:lpstr>Campagne publicitaire  (imprimé, numérique et paiement au clic)</vt:lpstr>
      <vt:lpstr>Éléments pour les médias sociaux</vt:lpstr>
      <vt:lpstr>Ça commence par vous! Envoyez-nous vos outils et ressources pour les commotions cérébrales. Dites-nous ce dont vous avez besoin pour diffuser l’information.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tjones@bsl.com</dc:creator>
  <cp:lastModifiedBy>Mathea Stevens</cp:lastModifiedBy>
  <cp:revision>27</cp:revision>
  <dcterms:created xsi:type="dcterms:W3CDTF">2018-06-06T11:29:53Z</dcterms:created>
  <dcterms:modified xsi:type="dcterms:W3CDTF">2018-12-13T19:04:46Z</dcterms:modified>
</cp:coreProperties>
</file>