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7" r:id="rId3"/>
    <p:sldId id="261" r:id="rId4"/>
    <p:sldId id="298" r:id="rId5"/>
    <p:sldId id="262" r:id="rId6"/>
    <p:sldId id="297" r:id="rId7"/>
    <p:sldId id="299" r:id="rId8"/>
    <p:sldId id="263" r:id="rId9"/>
    <p:sldId id="270" r:id="rId10"/>
    <p:sldId id="271" r:id="rId11"/>
    <p:sldId id="272" r:id="rId12"/>
    <p:sldId id="273" r:id="rId13"/>
    <p:sldId id="274" r:id="rId14"/>
    <p:sldId id="288" r:id="rId15"/>
    <p:sldId id="292" r:id="rId16"/>
    <p:sldId id="290" r:id="rId17"/>
    <p:sldId id="294" r:id="rId18"/>
    <p:sldId id="295" r:id="rId19"/>
    <p:sldId id="275" r:id="rId20"/>
    <p:sldId id="276" r:id="rId21"/>
    <p:sldId id="279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4" autoAdjust="0"/>
    <p:restoredTop sz="80572" autoAdjust="0"/>
  </p:normalViewPr>
  <p:slideViewPr>
    <p:cSldViewPr>
      <p:cViewPr varScale="1">
        <p:scale>
          <a:sx n="50" d="100"/>
          <a:sy n="50" d="100"/>
        </p:scale>
        <p:origin x="-4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89A1623-8CA7-4EEE-A138-5F0EF73F4A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464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A182B3-2DE7-4884-9CC1-44FEE55D67BD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Welcome</a:t>
            </a:r>
          </a:p>
          <a:p>
            <a:endParaRPr lang="en-US"/>
          </a:p>
          <a:p>
            <a:r>
              <a:rPr lang="en-US"/>
              <a:t>Introduction</a:t>
            </a:r>
          </a:p>
          <a:p>
            <a:endParaRPr lang="en-US"/>
          </a:p>
          <a:p>
            <a:r>
              <a:rPr lang="en-US"/>
              <a:t>Purpose of session is to orient Council Chairs to their role and responsibilities.  </a:t>
            </a:r>
          </a:p>
          <a:p>
            <a:endParaRPr lang="en-US"/>
          </a:p>
          <a:p>
            <a:r>
              <a:rPr lang="en-US"/>
              <a:t>There are two parts to the orientation </a:t>
            </a:r>
          </a:p>
          <a:p>
            <a:r>
              <a:rPr lang="en-US"/>
              <a:t>(1)  orientation to the governance of the Society in Ontario and how Council Chairs fit into the structure (today) and </a:t>
            </a:r>
          </a:p>
          <a:p>
            <a:r>
              <a:rPr lang="en-US"/>
              <a:t>(2)  orientation to the specific Chair duties (another time)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73F0E4-4A0E-47F5-ADFA-173CDA79A7B4}" type="slidenum">
              <a:rPr lang="en-US"/>
              <a:pPr/>
              <a:t>10</a:t>
            </a:fld>
            <a:endParaRPr lang="en-US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A14C09-4296-4B93-8D83-66AC4843C555}" type="slidenum">
              <a:rPr lang="en-US"/>
              <a:pPr/>
              <a:t>11</a:t>
            </a:fld>
            <a:endParaRPr lang="en-US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Handouts</a:t>
            </a:r>
          </a:p>
          <a:p>
            <a:pPr>
              <a:buFontTx/>
              <a:buChar char="•"/>
            </a:pPr>
            <a:r>
              <a:rPr lang="en-US"/>
              <a:t>Who’s Who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BACFCA-8FE3-4FF0-A346-7D7FFD3A3A44}" type="slidenum">
              <a:rPr lang="en-US"/>
              <a:pPr/>
              <a:t>12</a:t>
            </a:fld>
            <a:endParaRPr lang="en-US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Handouts:</a:t>
            </a:r>
          </a:p>
          <a:p>
            <a:pPr>
              <a:buFontTx/>
              <a:buChar char="•"/>
            </a:pPr>
            <a:r>
              <a:rPr lang="en-US"/>
              <a:t>Refer to Treasurer’s Report and Financial Statements in Annual Report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F0395F-4488-4F33-A802-0A113825A7D2}" type="slidenum">
              <a:rPr lang="en-US"/>
              <a:pPr/>
              <a:t>13</a:t>
            </a:fld>
            <a:endParaRPr lang="en-US"/>
          </a:p>
        </p:txBody>
      </p:sp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8A7EE5-A4E6-4D9F-9D28-D61A2ABBC400}" type="slidenum">
              <a:rPr lang="en-US"/>
              <a:pPr/>
              <a:t>14</a:t>
            </a:fld>
            <a:endParaRPr lang="en-US"/>
          </a:p>
        </p:txBody>
      </p:sp>
      <p:sp>
        <p:nvSpPr>
          <p:cNvPr id="106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4425DA-048A-4543-ADAC-4619457DBFE9}" type="slidenum">
              <a:rPr lang="en-US"/>
              <a:pPr/>
              <a:t>15</a:t>
            </a:fld>
            <a:endParaRPr lang="en-US"/>
          </a:p>
        </p:txBody>
      </p:sp>
      <p:sp>
        <p:nvSpPr>
          <p:cNvPr id="1146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512243-2765-4946-B2DF-073D8CE801C7}" type="slidenum">
              <a:rPr lang="en-US"/>
              <a:pPr/>
              <a:t>16</a:t>
            </a:fld>
            <a:endParaRPr lang="en-US"/>
          </a:p>
        </p:txBody>
      </p:sp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406EFF-D928-4779-9496-9CDAF29FB4EB}" type="slidenum">
              <a:rPr lang="en-US"/>
              <a:pPr/>
              <a:t>17</a:t>
            </a:fld>
            <a:endParaRPr lang="en-US"/>
          </a:p>
        </p:txBody>
      </p:sp>
      <p:sp>
        <p:nvSpPr>
          <p:cNvPr id="1187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9600AC-4379-4599-BABC-BF8730654B58}" type="slidenum">
              <a:rPr lang="en-US"/>
              <a:pPr/>
              <a:t>18</a:t>
            </a:fld>
            <a:endParaRPr lang="en-US"/>
          </a:p>
        </p:txBody>
      </p:sp>
      <p:sp>
        <p:nvSpPr>
          <p:cNvPr id="1208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F6D2C-6505-48CE-AA9C-391A68389554}" type="slidenum">
              <a:rPr lang="en-US"/>
              <a:pPr/>
              <a:t>19</a:t>
            </a:fld>
            <a:endParaRPr lang="en-US"/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Role of Chair – approval of Committee expenses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60E6A0-6617-4D0C-A3CB-28E3A51A858B}" type="slidenum">
              <a:rPr lang="en-US"/>
              <a:pPr/>
              <a:t>2</a:t>
            </a:fld>
            <a:endParaRPr lang="en-US"/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7BE388-2009-42E6-9BF1-1114F419D153}" type="slidenum">
              <a:rPr lang="en-US"/>
              <a:pPr/>
              <a:t>20</a:t>
            </a:fld>
            <a:endParaRPr lang="en-US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E7800F-372D-4404-87DB-C4B322790EDB}" type="slidenum">
              <a:rPr lang="en-US"/>
              <a:pPr/>
              <a:t>21</a:t>
            </a:fld>
            <a:endParaRPr lang="en-US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Handouts</a:t>
            </a:r>
          </a:p>
          <a:p>
            <a:pPr>
              <a:buFontTx/>
              <a:buChar char="•"/>
            </a:pPr>
            <a:r>
              <a:rPr lang="en-US"/>
              <a:t>Current year’s priorities (public version)</a:t>
            </a:r>
          </a:p>
          <a:p>
            <a:pPr>
              <a:buFontTx/>
              <a:buChar char="•"/>
            </a:pPr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2D7A36-A0B8-4D41-9DF5-3D8599A430E0}" type="slidenum">
              <a:rPr lang="en-US"/>
              <a:pPr/>
              <a:t>3</a:t>
            </a:fld>
            <a:endParaRPr lang="en-US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B5B353-50AF-4BD2-B720-35792CE9944F}" type="slidenum">
              <a:rPr lang="en-US"/>
              <a:pPr/>
              <a:t>4</a:t>
            </a:fld>
            <a:endParaRPr lang="en-US"/>
          </a:p>
        </p:txBody>
      </p:sp>
      <p:sp>
        <p:nvSpPr>
          <p:cNvPr id="126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511AE1-524E-40F7-AA04-74280D4C9BAD}" type="slidenum">
              <a:rPr lang="en-US"/>
              <a:pPr/>
              <a:t>5</a:t>
            </a:fld>
            <a:endParaRPr lang="en-US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0E76E2-0776-4726-A434-1F55A91EB65A}" type="slidenum">
              <a:rPr lang="en-US"/>
              <a:pPr/>
              <a:t>6</a:t>
            </a:fld>
            <a:endParaRPr lang="en-US"/>
          </a:p>
        </p:txBody>
      </p:sp>
      <p:sp>
        <p:nvSpPr>
          <p:cNvPr id="124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E1FBD2-5401-4F50-B403-E59D4965D53A}" type="slidenum">
              <a:rPr lang="en-US"/>
              <a:pPr/>
              <a:t>7</a:t>
            </a:fld>
            <a:endParaRPr lang="en-US"/>
          </a:p>
        </p:txBody>
      </p:sp>
      <p:sp>
        <p:nvSpPr>
          <p:cNvPr id="1290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C1642D-21EE-4AD9-8D14-F45D758B6151}" type="slidenum">
              <a:rPr lang="en-US"/>
              <a:pPr/>
              <a:t>8</a:t>
            </a:fld>
            <a:endParaRPr lang="en-US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Handouts</a:t>
            </a:r>
          </a:p>
          <a:p>
            <a:pPr>
              <a:buFontTx/>
              <a:buChar char="•"/>
            </a:pPr>
            <a:r>
              <a:rPr lang="en-US"/>
              <a:t>Board members list</a:t>
            </a:r>
          </a:p>
          <a:p>
            <a:pPr>
              <a:buFontTx/>
              <a:buChar char="•"/>
            </a:pPr>
            <a:r>
              <a:rPr lang="en-US"/>
              <a:t>Terms of Reference common to Vice Presidents </a:t>
            </a:r>
          </a:p>
          <a:p>
            <a:pPr>
              <a:buFontTx/>
              <a:buChar char="•"/>
            </a:pPr>
            <a:r>
              <a:rPr lang="en-US"/>
              <a:t>Common responsibilities of Advisory Boards </a:t>
            </a:r>
          </a:p>
          <a:p>
            <a:pPr>
              <a:buFontTx/>
              <a:buChar char="•"/>
            </a:pPr>
            <a:r>
              <a:rPr lang="en-US"/>
              <a:t>Meeting schedule for the current year</a:t>
            </a:r>
          </a:p>
          <a:p>
            <a:pPr>
              <a:buFontTx/>
              <a:buChar char="•"/>
            </a:pPr>
            <a:r>
              <a:rPr lang="en-US"/>
              <a:t>Volunteer Code of Conduct </a:t>
            </a:r>
          </a:p>
          <a:p>
            <a:pPr>
              <a:buFontTx/>
              <a:buChar char="•"/>
            </a:pPr>
            <a:r>
              <a:rPr lang="en-US"/>
              <a:t>Anti-harassment Policy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B31759-76C2-48F6-92F9-905567459792}" type="slidenum">
              <a:rPr lang="en-US"/>
              <a:pPr/>
              <a:t>9</a:t>
            </a:fld>
            <a:endParaRPr lang="en-US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 smtClean="0"/>
          </a:p>
          <a:p>
            <a:r>
              <a:rPr lang="en-US" dirty="0" smtClean="0"/>
              <a:t>April 2011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 Slide </a:t>
            </a:r>
            <a:fld id="{AE0C51D8-F1D9-44F8-B281-D4FBA317E8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7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 smtClean="0"/>
          </a:p>
          <a:p>
            <a:r>
              <a:rPr lang="en-US" dirty="0" smtClean="0"/>
              <a:t>April 2011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 Slide </a:t>
            </a:r>
            <a:fld id="{47811BC4-A1A7-48D4-A22B-DBC589AE33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35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447800"/>
            <a:ext cx="1943100" cy="4678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447800"/>
            <a:ext cx="5676900" cy="4678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 smtClean="0"/>
          </a:p>
          <a:p>
            <a:r>
              <a:rPr lang="en-US" dirty="0" smtClean="0"/>
              <a:t>April 2011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 Slide </a:t>
            </a:r>
            <a:fld id="{0EF75610-1CFD-40FD-8A7C-1C7CED9D71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93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478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914400" y="1981200"/>
            <a:ext cx="7772400" cy="4144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609600" y="6400800"/>
            <a:ext cx="2209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April 2011</a:t>
            </a:r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467600" y="64008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C2B4C1C-50AF-43A3-8F34-39AC3E5BA904}" type="slidenum">
              <a:rPr lang="en-US" sz="1000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4580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 smtClean="0"/>
          </a:p>
          <a:p>
            <a:r>
              <a:rPr lang="en-US" dirty="0" smtClean="0"/>
              <a:t>April 2011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 Slide </a:t>
            </a:r>
            <a:fld id="{FFDC1EE4-C104-41A2-9CA3-ECDA846DB7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5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 smtClean="0"/>
          </a:p>
          <a:p>
            <a:r>
              <a:rPr lang="en-US" dirty="0" smtClean="0"/>
              <a:t>April 2011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 Slide </a:t>
            </a:r>
            <a:fld id="{E9992B0B-6C20-4EDC-9B46-CD1387A034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81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38100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981200"/>
            <a:ext cx="38100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 smtClean="0"/>
          </a:p>
          <a:p>
            <a:r>
              <a:rPr lang="en-US" dirty="0" smtClean="0"/>
              <a:t>April 2011	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 Slide </a:t>
            </a:r>
            <a:fld id="{091251C2-F1E6-4434-903D-34052D6501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062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 smtClean="0"/>
          </a:p>
          <a:p>
            <a:r>
              <a:rPr lang="en-US" dirty="0" smtClean="0"/>
              <a:t>April 2011	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 Slide </a:t>
            </a:r>
            <a:fld id="{9BC041CB-CF3D-42F7-A93A-7FEC05BA36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347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 smtClean="0"/>
          </a:p>
          <a:p>
            <a:r>
              <a:rPr lang="en-US" dirty="0" smtClean="0"/>
              <a:t>April 2011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 Slide </a:t>
            </a:r>
            <a:fld id="{4CFF004C-B34B-4E0D-B0AE-B7B5DFD5C3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1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 smtClean="0"/>
          </a:p>
          <a:p>
            <a:r>
              <a:rPr lang="en-US" dirty="0" smtClean="0"/>
              <a:t>April 2011	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 Slide </a:t>
            </a:r>
            <a:fld id="{7721FA64-01CF-40D0-94B1-93F31DA5FC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74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 smtClean="0"/>
          </a:p>
          <a:p>
            <a:r>
              <a:rPr lang="en-US" dirty="0" smtClean="0"/>
              <a:t>April 2011	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 Slide </a:t>
            </a:r>
            <a:fld id="{C864B9E6-71DC-45B3-83FF-033CB323CC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33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 smtClean="0"/>
          </a:p>
          <a:p>
            <a:r>
              <a:rPr lang="en-US" dirty="0" smtClean="0"/>
              <a:t>April 2011	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 Slide </a:t>
            </a:r>
            <a:fld id="{D3641C53-929F-4366-99B4-922002E2D8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447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77724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en-US"/>
          </a:p>
          <a:p>
            <a:r>
              <a:rPr lang="en-US"/>
              <a:t> Slide </a:t>
            </a:r>
            <a:fld id="{1FE63822-2BFD-450D-AFEE-CF5DC515C0D3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98logoCOL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1828800" cy="976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533400" y="6383179"/>
            <a:ext cx="1828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April</a:t>
            </a:r>
            <a:r>
              <a:rPr lang="en-US" sz="1000" baseline="0" dirty="0" smtClean="0"/>
              <a:t> 2011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t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Board of Directors Orientation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895600"/>
            <a:ext cx="7239000" cy="1981200"/>
          </a:xfrm>
        </p:spPr>
        <p:txBody>
          <a:bodyPr/>
          <a:lstStyle/>
          <a:p>
            <a:r>
              <a:rPr lang="en-US" sz="4000" b="0"/>
              <a:t>Orientation</a:t>
            </a:r>
            <a:br>
              <a:rPr lang="en-US" sz="4000" b="0"/>
            </a:br>
            <a:r>
              <a:rPr lang="en-US" sz="3600"/>
              <a:t>Board of Directors</a:t>
            </a:r>
          </a:p>
        </p:txBody>
      </p:sp>
      <p:pic>
        <p:nvPicPr>
          <p:cNvPr id="2052" name="Picture 4" descr="98logoC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3810000" cy="203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STAFF ROLE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Manage activities approved by the Board of Directors as staff functions.</a:t>
            </a:r>
          </a:p>
          <a:p>
            <a:r>
              <a:rPr lang="en-US"/>
              <a:t>Provide consultation to Area Chairs, Council Chairs and Board members.</a:t>
            </a:r>
          </a:p>
          <a:p>
            <a:r>
              <a:rPr lang="en-US"/>
              <a:t>The Board controls the relationship between staff-managed and volunteer-managed functions.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STAFF RESPONSIBILITIES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Staff work plans, assigned by the Executive Director, are based on Societal priorities and not Council Chair or Area Chair objectives.</a:t>
            </a:r>
          </a:p>
          <a:p>
            <a:r>
              <a:rPr lang="en-US"/>
              <a:t>The Board-approved annual priorities have a direct impact on management staff work-plans.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FINANCIAL MANAGEMENT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543800" cy="4144963"/>
          </a:xfrm>
        </p:spPr>
        <p:txBody>
          <a:bodyPr/>
          <a:lstStyle/>
          <a:p>
            <a:r>
              <a:rPr lang="en-US"/>
              <a:t>Treasurer</a:t>
            </a:r>
          </a:p>
          <a:p>
            <a:pPr lvl="1"/>
            <a:r>
              <a:rPr lang="en-US"/>
              <a:t>Is a Director on the Board.</a:t>
            </a:r>
          </a:p>
          <a:p>
            <a:pPr lvl="1"/>
            <a:r>
              <a:rPr lang="en-US"/>
              <a:t>Acts as internal auditor and financial consultant.</a:t>
            </a:r>
          </a:p>
          <a:p>
            <a:pPr lvl="1"/>
            <a:r>
              <a:rPr lang="en-US"/>
              <a:t>Responsible for ensuring financial records are kept, annual audits are conducted and an audited financial report is presented for approval to the Annual General Meeting.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FINANCIAL MANAGEMENT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Executive Director</a:t>
            </a:r>
          </a:p>
          <a:p>
            <a:pPr lvl="1"/>
            <a:r>
              <a:rPr lang="en-US"/>
              <a:t>Responsible for controlling the financial operations of the Society, including: </a:t>
            </a:r>
          </a:p>
          <a:p>
            <a:pPr lvl="2"/>
            <a:r>
              <a:rPr lang="en-US"/>
              <a:t>Projecting annual revenue and expenditures.</a:t>
            </a:r>
          </a:p>
          <a:p>
            <a:pPr lvl="2"/>
            <a:r>
              <a:rPr lang="en-US"/>
              <a:t>Approving expenditures.</a:t>
            </a:r>
          </a:p>
          <a:p>
            <a:pPr lvl="2"/>
            <a:r>
              <a:rPr lang="en-US"/>
              <a:t>Ensuring proper operating systems are in place.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FINANCIAL MANAGEMENT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Budgets</a:t>
            </a:r>
          </a:p>
          <a:p>
            <a:pPr lvl="1"/>
            <a:r>
              <a:rPr lang="en-US"/>
              <a:t>Budget is approved annually by the Board of Directors in January.</a:t>
            </a:r>
          </a:p>
          <a:p>
            <a:pPr lvl="1"/>
            <a:r>
              <a:rPr lang="en-US"/>
              <a:t>Budgets are prepared using conservative revenue projections</a:t>
            </a:r>
          </a:p>
          <a:p>
            <a:pPr lvl="2"/>
            <a:r>
              <a:rPr lang="en-US"/>
              <a:t>Revenue projections are based on existing product lines (not proposed or in-development products).</a:t>
            </a:r>
          </a:p>
          <a:p>
            <a:pPr lvl="1"/>
            <a:r>
              <a:rPr lang="en-US"/>
              <a:t>Budgets do not project expenditures in excess of revenues.</a:t>
            </a:r>
          </a:p>
          <a:p>
            <a:pPr lvl="1"/>
            <a:r>
              <a:rPr lang="en-US"/>
              <a:t>Budgets do not rely on government funds to finance essential operations.</a:t>
            </a:r>
          </a:p>
          <a:p>
            <a:pPr lvl="1"/>
            <a:r>
              <a:rPr lang="en-US"/>
              <a:t>Essential expenditures are allocated first (staff, Board meetings, AGM, Council meetings, Think Tank, audit, Capital Fund allocation).</a:t>
            </a:r>
          </a:p>
          <a:p>
            <a:pPr lvl="1"/>
            <a:r>
              <a:rPr lang="en-US"/>
              <a:t>Major projects approved by the Board often have expenditure caps.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FINANCIAL MANAGEMENT	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Approvals</a:t>
            </a:r>
          </a:p>
          <a:p>
            <a:pPr lvl="1"/>
            <a:r>
              <a:rPr lang="en-US"/>
              <a:t>The Board approves salary levels and ranges.</a:t>
            </a:r>
          </a:p>
          <a:p>
            <a:pPr lvl="1"/>
            <a:r>
              <a:rPr lang="en-US"/>
              <a:t>The Board approves capital budget expenditure limits annually.</a:t>
            </a:r>
          </a:p>
          <a:p>
            <a:pPr lvl="1"/>
            <a:r>
              <a:rPr lang="en-US"/>
              <a:t>The Board approves exam fees annually.</a:t>
            </a:r>
          </a:p>
          <a:p>
            <a:pPr lvl="1"/>
            <a:r>
              <a:rPr lang="en-US"/>
              <a:t>Board approval of Chair objectives does not include the approval of the Chairs’ financial projections (often inaccurate).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ASSET PROTECTION	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Auditors</a:t>
            </a:r>
          </a:p>
          <a:p>
            <a:pPr lvl="1"/>
            <a:r>
              <a:rPr lang="en-US"/>
              <a:t>Membership approves the appointment of the auditor at the AGM.</a:t>
            </a:r>
          </a:p>
          <a:p>
            <a:r>
              <a:rPr lang="en-US"/>
              <a:t>Insurance </a:t>
            </a:r>
          </a:p>
          <a:p>
            <a:pPr lvl="1"/>
            <a:r>
              <a:rPr lang="en-US"/>
              <a:t>Inventory and office contents.</a:t>
            </a:r>
          </a:p>
          <a:p>
            <a:pPr lvl="1"/>
            <a:r>
              <a:rPr lang="en-US"/>
              <a:t>Director and General liability.</a:t>
            </a:r>
          </a:p>
          <a:p>
            <a:pPr lvl="1"/>
            <a:r>
              <a:rPr lang="en-US"/>
              <a:t>Errors &amp; Omissions.</a:t>
            </a:r>
          </a:p>
          <a:p>
            <a:pPr lvl="1"/>
            <a:r>
              <a:rPr lang="en-US"/>
              <a:t>WSIB coverage for contract and permanent staff.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ASSET PROTECTION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Expenditures require the approval of two signing officers.</a:t>
            </a:r>
          </a:p>
          <a:p>
            <a:r>
              <a:rPr lang="en-US"/>
              <a:t>Investment policy.</a:t>
            </a:r>
          </a:p>
          <a:p>
            <a:r>
              <a:rPr lang="en-US"/>
              <a:t>Capital plan.</a:t>
            </a:r>
          </a:p>
          <a:p>
            <a:r>
              <a:rPr lang="en-US"/>
              <a:t>Fundraising Code of Ethics.</a:t>
            </a:r>
          </a:p>
          <a:p>
            <a:r>
              <a:rPr lang="en-US"/>
              <a:t>Fundraising project evaluation criteria.</a:t>
            </a:r>
          </a:p>
          <a:p>
            <a:pPr lvl="2"/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ASSET PROTECTION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Data protection – virus protection, back-ups, hacker protection.</a:t>
            </a:r>
          </a:p>
          <a:p>
            <a:r>
              <a:rPr lang="en-US"/>
              <a:t>Office security – infrared motion detectors, security film on windows, monitoring 24/7.</a:t>
            </a:r>
          </a:p>
          <a:p>
            <a:r>
              <a:rPr lang="en-US"/>
              <a:t>Executive Director is responsible for approval of all expenditures.</a:t>
            </a:r>
          </a:p>
          <a:p>
            <a:pPr lvl="1"/>
            <a:r>
              <a:rPr lang="en-US"/>
              <a:t>Area expenses are first approved by Area Chair.</a:t>
            </a:r>
          </a:p>
          <a:p>
            <a:pPr lvl="1"/>
            <a:r>
              <a:rPr lang="en-US"/>
              <a:t>Committee expenses are first approved by the Chair or VP.</a:t>
            </a:r>
          </a:p>
          <a:p>
            <a:pPr lvl="1"/>
            <a:r>
              <a:rPr lang="en-US"/>
              <a:t>Project expenses are reconciled by the staff Director within the relevant portfolio.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EXPENSE RECOVERY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Most Area Chairs, Council and Board members choose not to claim expenses.</a:t>
            </a:r>
          </a:p>
          <a:p>
            <a:r>
              <a:rPr lang="en-US"/>
              <a:t>When requested, travel and meeting expenses are recovered at cost.</a:t>
            </a:r>
          </a:p>
          <a:p>
            <a:r>
              <a:rPr lang="en-US"/>
              <a:t>The Society does not have an official expense recovery policy or forms.</a:t>
            </a:r>
          </a:p>
          <a:p>
            <a:r>
              <a:rPr lang="en-US"/>
              <a:t>Meetings approved by the Chair with costs less than $100 need no prior authorization.</a:t>
            </a:r>
          </a:p>
          <a:p>
            <a:r>
              <a:rPr lang="en-US"/>
              <a:t>Personal vehicle travel may be claimed at .30 per km.</a:t>
            </a:r>
          </a:p>
          <a:p>
            <a:r>
              <a:rPr lang="en-US"/>
              <a:t>Air travel and accommodation must be arranged and paid for by the respective staff administrative assistant after consultation with the appropriate staff Director.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BOARD OF DIRECTORS</a:t>
            </a:r>
          </a:p>
        </p:txBody>
      </p:sp>
      <p:pic>
        <p:nvPicPr>
          <p:cNvPr id="25635" name="Picture 35" descr="98BoardofDirectors2008"/>
          <p:cNvPicPr>
            <a:picLocks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951038"/>
            <a:ext cx="7543800" cy="4324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SOCIETY PLANNING CYCLE	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Think Tank</a:t>
            </a:r>
          </a:p>
          <a:p>
            <a:pPr lvl="1"/>
            <a:r>
              <a:rPr lang="en-US" dirty="0"/>
              <a:t>Role of Board members.</a:t>
            </a:r>
          </a:p>
          <a:p>
            <a:r>
              <a:rPr lang="en-US" dirty="0"/>
              <a:t>Board-approved annual priorities and action plans.</a:t>
            </a:r>
          </a:p>
          <a:p>
            <a:r>
              <a:rPr lang="en-US" dirty="0"/>
              <a:t>Council Chair objectives.</a:t>
            </a:r>
          </a:p>
          <a:p>
            <a:r>
              <a:rPr lang="en-US" dirty="0"/>
              <a:t>Area Chair Conference and Area objectives.</a:t>
            </a:r>
          </a:p>
          <a:p>
            <a:r>
              <a:rPr lang="en-US" dirty="0"/>
              <a:t>Ontario consolidated Strategic Plan.</a:t>
            </a:r>
          </a:p>
          <a:p>
            <a:r>
              <a:rPr lang="en-US" dirty="0"/>
              <a:t>Activity centre Operational Plans (Training Programs, Public Education, Lifesaving Sport, Safety Management, Fundraising, Research, Member Services, Capital Plan).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SOCIETY PLANNING CYCLE</a:t>
            </a:r>
          </a:p>
        </p:txBody>
      </p:sp>
      <p:pic>
        <p:nvPicPr>
          <p:cNvPr id="36903" name="Picture 39" descr="32PlanningCycle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041977"/>
            <a:ext cx="7772400" cy="402340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Board of Directors Orientation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BOARD OF DIRECTORS MEMBERSHIP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15 </a:t>
            </a:r>
            <a:r>
              <a:rPr lang="en-US" dirty="0"/>
              <a:t>voting directors.</a:t>
            </a:r>
          </a:p>
          <a:p>
            <a:r>
              <a:rPr lang="en-US" dirty="0"/>
              <a:t>Elected at the Annual General Meeting for a 2-year term.</a:t>
            </a:r>
          </a:p>
          <a:p>
            <a:pPr lvl="2"/>
            <a:r>
              <a:rPr lang="en-US" dirty="0"/>
              <a:t>President, President Elect, Treasurer, Secretary.</a:t>
            </a:r>
          </a:p>
          <a:p>
            <a:pPr lvl="2"/>
            <a:r>
              <a:rPr lang="en-US" dirty="0" smtClean="0"/>
              <a:t>10 </a:t>
            </a:r>
            <a:r>
              <a:rPr lang="en-US" dirty="0"/>
              <a:t>Vice Presidents </a:t>
            </a:r>
            <a:endParaRPr lang="en-US" dirty="0" smtClean="0"/>
          </a:p>
          <a:p>
            <a:pPr lvl="2"/>
            <a:r>
              <a:rPr lang="en-US" dirty="0" smtClean="0"/>
              <a:t>Past </a:t>
            </a:r>
            <a:r>
              <a:rPr lang="en-US" dirty="0"/>
              <a:t>President.</a:t>
            </a:r>
          </a:p>
          <a:p>
            <a:r>
              <a:rPr lang="en-US" dirty="0"/>
              <a:t>Governor and Executive Director are ex-officio and non-voting</a:t>
            </a:r>
            <a:r>
              <a:rPr lang="en-US" sz="2400" dirty="0" smtClean="0"/>
              <a:t>.</a:t>
            </a:r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>
              <a:buFont typeface="Wingdings" pitchFamily="2" charset="2"/>
              <a:buNone/>
            </a:pPr>
            <a:endParaRPr lang="en-US" sz="2200" dirty="0"/>
          </a:p>
          <a:p>
            <a:pPr lvl="1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BOARD OF DIRECTORS ROLE</a:t>
            </a:r>
            <a:endParaRPr lang="en-US" dirty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Govern the Lifesaving Society Ontario.</a:t>
            </a:r>
          </a:p>
          <a:p>
            <a:pPr lvl="1"/>
            <a:r>
              <a:rPr lang="en-US" dirty="0"/>
              <a:t>in accordance with the Society’s By-laws and mission.</a:t>
            </a:r>
          </a:p>
          <a:p>
            <a:pPr lvl="1"/>
            <a:r>
              <a:rPr lang="en-US" dirty="0"/>
              <a:t>subject to the Letters Patent and regulations affecting Registered Charities.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RESPONSIBILITIES AS A DIRECTOR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Directors participate as active members of the Board in an ethical and lawful manner, respecting the confidentiality of Board discussions.</a:t>
            </a:r>
          </a:p>
          <a:p>
            <a:r>
              <a:rPr lang="en-US"/>
              <a:t>Fiduciary duty – to act in the best interest of the Society without personal gain.</a:t>
            </a:r>
          </a:p>
          <a:p>
            <a:r>
              <a:rPr lang="en-US"/>
              <a:t>Serve without remuneration.</a:t>
            </a:r>
          </a:p>
          <a:p>
            <a:r>
              <a:rPr lang="en-US"/>
              <a:t>Declare all conflicts.</a:t>
            </a:r>
          </a:p>
          <a:p>
            <a:r>
              <a:rPr lang="en-US"/>
              <a:t>Recognize ramifications of decisions in terms of liability.</a:t>
            </a:r>
          </a:p>
          <a:p>
            <a:r>
              <a:rPr lang="en-US"/>
              <a:t>Sign </a:t>
            </a:r>
            <a:r>
              <a:rPr lang="en-US" i="1"/>
              <a:t>Consent to act as Director</a:t>
            </a:r>
            <a:r>
              <a:rPr lang="en-US"/>
              <a:t> forms.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RESPONSIBILITIES OF THE BOARD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Consider all agenda items from the Council of Officers and the activity centre Councils.</a:t>
            </a:r>
          </a:p>
          <a:p>
            <a:r>
              <a:rPr lang="en-US"/>
              <a:t>Establish and manage Society’s strategic plan and reporting structures.</a:t>
            </a:r>
          </a:p>
          <a:p>
            <a:r>
              <a:rPr lang="en-US"/>
              <a:t>Appoint all Officers including Council Chairs and Area Chairs.</a:t>
            </a:r>
          </a:p>
          <a:p>
            <a:r>
              <a:rPr lang="en-US"/>
              <a:t>Consult Area Chairs and establish policies to define area operations.</a:t>
            </a:r>
          </a:p>
          <a:p>
            <a:r>
              <a:rPr lang="en-US"/>
              <a:t>Employ the Executive Director.</a:t>
            </a:r>
          </a:p>
          <a:p>
            <a:r>
              <a:rPr lang="en-US"/>
              <a:t>Manage all topics for which there is no Council Chair; and do </a:t>
            </a:r>
            <a:r>
              <a:rPr lang="en-US" i="1"/>
              <a:t>not</a:t>
            </a:r>
            <a:r>
              <a:rPr lang="en-US"/>
              <a:t> deal with topics assigned to a Council Chair without consultation.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RESPONSIBILITIES OF THE BOARD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/>
              <a:t>Confidentiality</a:t>
            </a:r>
          </a:p>
          <a:p>
            <a:pPr lvl="1"/>
            <a:r>
              <a:rPr lang="en-US" sz="1800"/>
              <a:t>Board discussions are the only forum that is confidential. </a:t>
            </a:r>
          </a:p>
          <a:p>
            <a:pPr lvl="1"/>
            <a:r>
              <a:rPr lang="en-US" sz="1800"/>
              <a:t>Council meetings and minutes are not confidential.</a:t>
            </a:r>
          </a:p>
          <a:p>
            <a:r>
              <a:rPr lang="en-US" sz="2000"/>
              <a:t>Board Solidarity</a:t>
            </a:r>
          </a:p>
          <a:p>
            <a:pPr lvl="1"/>
            <a:r>
              <a:rPr lang="en-US" sz="1800"/>
              <a:t>Board members do not always agree on issues - disagreement is healthy.</a:t>
            </a:r>
          </a:p>
          <a:p>
            <a:pPr lvl="1"/>
            <a:r>
              <a:rPr lang="en-US" sz="1800"/>
              <a:t>Board members are required to express disagreement and unpopular views.</a:t>
            </a:r>
          </a:p>
          <a:p>
            <a:pPr lvl="1"/>
            <a:r>
              <a:rPr lang="en-US" sz="1800"/>
              <a:t>When the Board makes a decision, Directors must support the decision taken by the Board.</a:t>
            </a:r>
          </a:p>
          <a:p>
            <a:r>
              <a:rPr lang="en-US" sz="2000"/>
              <a:t>Debate</a:t>
            </a:r>
          </a:p>
          <a:p>
            <a:pPr lvl="1"/>
            <a:r>
              <a:rPr lang="en-US" sz="1800"/>
              <a:t>Debate happens at the Board table - not outside Board meetings.  </a:t>
            </a:r>
          </a:p>
          <a:p>
            <a:pPr lvl="1"/>
            <a:r>
              <a:rPr lang="en-US" sz="1800"/>
              <a:t>The Board of Directors is only </a:t>
            </a:r>
            <a:r>
              <a:rPr lang="en-US" sz="1800" i="1"/>
              <a:t>the Board</a:t>
            </a:r>
            <a:r>
              <a:rPr lang="en-US" sz="1800"/>
              <a:t> during official meetings when all members are consulted and involved.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MEETINGS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Quorum is a majority of voting directors including the President.</a:t>
            </a:r>
          </a:p>
          <a:p>
            <a:r>
              <a:rPr lang="en-US"/>
              <a:t>Board meetings can transact any business of the Society.</a:t>
            </a:r>
          </a:p>
          <a:p>
            <a:r>
              <a:rPr lang="en-US"/>
              <a:t>Board must meet at least 4 times per year.</a:t>
            </a:r>
          </a:p>
          <a:p>
            <a:r>
              <a:rPr lang="en-US"/>
              <a:t>No proxies are allowed.</a:t>
            </a:r>
          </a:p>
          <a:p>
            <a:r>
              <a:rPr lang="en-US"/>
              <a:t>Electronic meeting participation is allowed.</a:t>
            </a:r>
          </a:p>
          <a:p>
            <a:r>
              <a:rPr lang="en-US"/>
              <a:t>Agendas and reports are circulated one week in advance of the meeting.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Board of Directors Orientation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STAFF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Board-Staff Relationship</a:t>
            </a:r>
          </a:p>
          <a:p>
            <a:pPr lvl="1"/>
            <a:r>
              <a:rPr lang="en-US"/>
              <a:t>The Executive Director works for the Board of Directors.</a:t>
            </a:r>
          </a:p>
          <a:p>
            <a:pPr lvl="1"/>
            <a:r>
              <a:rPr lang="en-US"/>
              <a:t>Board of Directors create management positions.</a:t>
            </a:r>
          </a:p>
          <a:p>
            <a:pPr lvl="1"/>
            <a:r>
              <a:rPr lang="en-US"/>
              <a:t>All paid staff work for the Executive Director.</a:t>
            </a:r>
          </a:p>
          <a:p>
            <a:pPr lvl="1"/>
            <a:r>
              <a:rPr lang="en-US"/>
              <a:t>Board controls total staff costs.</a:t>
            </a:r>
          </a:p>
          <a:p>
            <a:pPr lvl="1"/>
            <a:r>
              <a:rPr lang="en-US"/>
              <a:t>The staff committee composed of the 3 Presidents and Treasurer are responsible for managing staff relationship policies on behalf of the Board.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1740</TotalTime>
  <Words>1247</Words>
  <Application>Microsoft Office PowerPoint</Application>
  <PresentationFormat>On-screen Show (4:3)</PresentationFormat>
  <Paragraphs>210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Arial Narrow</vt:lpstr>
      <vt:lpstr>Wingdings</vt:lpstr>
      <vt:lpstr>Default Design</vt:lpstr>
      <vt:lpstr>Orientation Board of Directors</vt:lpstr>
      <vt:lpstr>BOARD OF DIRECTORS</vt:lpstr>
      <vt:lpstr>BOARD OF DIRECTORS MEMBERSHIP</vt:lpstr>
      <vt:lpstr>BOARD OF DIRECTORS ROLE</vt:lpstr>
      <vt:lpstr>RESPONSIBILITIES AS A DIRECTOR</vt:lpstr>
      <vt:lpstr>RESPONSIBILITIES OF THE BOARD</vt:lpstr>
      <vt:lpstr>RESPONSIBILITIES OF THE BOARD</vt:lpstr>
      <vt:lpstr>MEETINGS</vt:lpstr>
      <vt:lpstr>STAFF</vt:lpstr>
      <vt:lpstr>STAFF ROLE</vt:lpstr>
      <vt:lpstr>STAFF RESPONSIBILITIES</vt:lpstr>
      <vt:lpstr>FINANCIAL MANAGEMENT</vt:lpstr>
      <vt:lpstr>FINANCIAL MANAGEMENT</vt:lpstr>
      <vt:lpstr>FINANCIAL MANAGEMENT</vt:lpstr>
      <vt:lpstr>FINANCIAL MANAGEMENT </vt:lpstr>
      <vt:lpstr>ASSET PROTECTION </vt:lpstr>
      <vt:lpstr>ASSET PROTECTION</vt:lpstr>
      <vt:lpstr>ASSET PROTECTION</vt:lpstr>
      <vt:lpstr>EXPENSE RECOVERY</vt:lpstr>
      <vt:lpstr>SOCIETY PLANNING CYCLE </vt:lpstr>
      <vt:lpstr>SOCIETY PLANNING CYCLE</vt:lpstr>
    </vt:vector>
  </TitlesOfParts>
  <Company>LIFESAVING SOCIETY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Orientation Council of Officers</dc:title>
  <dc:creator>Wendy Mahony</dc:creator>
  <cp:lastModifiedBy>Wendy Mahony</cp:lastModifiedBy>
  <cp:revision>153</cp:revision>
  <dcterms:created xsi:type="dcterms:W3CDTF">2006-06-22T01:27:50Z</dcterms:created>
  <dcterms:modified xsi:type="dcterms:W3CDTF">2011-03-22T21:22:50Z</dcterms:modified>
</cp:coreProperties>
</file>