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7" r:id="rId2"/>
    <p:sldId id="258" r:id="rId3"/>
    <p:sldId id="274" r:id="rId4"/>
    <p:sldId id="276" r:id="rId5"/>
    <p:sldId id="270" r:id="rId6"/>
    <p:sldId id="277" r:id="rId7"/>
    <p:sldId id="280" r:id="rId8"/>
    <p:sldId id="278" r:id="rId9"/>
    <p:sldId id="279" r:id="rId10"/>
    <p:sldId id="303" r:id="rId11"/>
    <p:sldId id="311" r:id="rId12"/>
    <p:sldId id="312" r:id="rId13"/>
    <p:sldId id="305" r:id="rId14"/>
    <p:sldId id="269" r:id="rId15"/>
    <p:sldId id="283" r:id="rId16"/>
    <p:sldId id="286" r:id="rId17"/>
    <p:sldId id="285" r:id="rId18"/>
    <p:sldId id="306" r:id="rId19"/>
    <p:sldId id="265" r:id="rId20"/>
    <p:sldId id="289" r:id="rId21"/>
    <p:sldId id="293" r:id="rId22"/>
    <p:sldId id="291" r:id="rId23"/>
    <p:sldId id="288" r:id="rId24"/>
    <p:sldId id="267" r:id="rId25"/>
    <p:sldId id="302" r:id="rId26"/>
    <p:sldId id="307" r:id="rId27"/>
    <p:sldId id="268" r:id="rId28"/>
    <p:sldId id="294" r:id="rId29"/>
    <p:sldId id="298" r:id="rId30"/>
    <p:sldId id="299" r:id="rId31"/>
    <p:sldId id="300" r:id="rId32"/>
    <p:sldId id="309" r:id="rId33"/>
    <p:sldId id="310" r:id="rId34"/>
    <p:sldId id="262" r:id="rId35"/>
    <p:sldId id="260" r:id="rId36"/>
    <p:sldId id="308" r:id="rId37"/>
    <p:sldId id="261"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9"/>
  </p:normalViewPr>
  <p:slideViewPr>
    <p:cSldViewPr>
      <p:cViewPr varScale="1">
        <p:scale>
          <a:sx n="107" d="100"/>
          <a:sy n="107" d="100"/>
        </p:scale>
        <p:origin x="-163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n-CA"/>
          </a:p>
        </p:txBody>
      </p:sp>
      <p:sp>
        <p:nvSpPr>
          <p:cNvPr id="3" name="Date Placeholder 2"/>
          <p:cNvSpPr>
            <a:spLocks noGrp="1"/>
          </p:cNvSpPr>
          <p:nvPr>
            <p:ph type="dt" sz="quarter" idx="1"/>
          </p:nvPr>
        </p:nvSpPr>
        <p:spPr>
          <a:xfrm>
            <a:off x="3978132" y="0"/>
            <a:ext cx="3043343" cy="465455"/>
          </a:xfrm>
          <a:prstGeom prst="rect">
            <a:avLst/>
          </a:prstGeom>
        </p:spPr>
        <p:txBody>
          <a:bodyPr vert="horz" lIns="93313" tIns="46656" rIns="93313" bIns="46656" rtlCol="0"/>
          <a:lstStyle>
            <a:lvl1pPr algn="r">
              <a:defRPr sz="1200"/>
            </a:lvl1pPr>
          </a:lstStyle>
          <a:p>
            <a:fld id="{8D7CBCC5-5498-4979-966B-319BBED7C9D0}" type="datetimeFigureOut">
              <a:rPr lang="en-CA" smtClean="0"/>
              <a:t>01/03/2016</a:t>
            </a:fld>
            <a:endParaRPr lang="en-CA"/>
          </a:p>
        </p:txBody>
      </p:sp>
      <p:sp>
        <p:nvSpPr>
          <p:cNvPr id="4" name="Footer Placeholder 3"/>
          <p:cNvSpPr>
            <a:spLocks noGrp="1"/>
          </p:cNvSpPr>
          <p:nvPr>
            <p:ph type="ftr" sz="quarter" idx="2"/>
          </p:nvPr>
        </p:nvSpPr>
        <p:spPr>
          <a:xfrm>
            <a:off x="0" y="8842029"/>
            <a:ext cx="3043343" cy="465455"/>
          </a:xfrm>
          <a:prstGeom prst="rect">
            <a:avLst/>
          </a:prstGeom>
        </p:spPr>
        <p:txBody>
          <a:bodyPr vert="horz" lIns="93313" tIns="46656" rIns="93313" bIns="46656" rtlCol="0" anchor="b"/>
          <a:lstStyle>
            <a:lvl1pPr algn="l">
              <a:defRPr sz="1200"/>
            </a:lvl1pPr>
          </a:lstStyle>
          <a:p>
            <a:endParaRPr lang="en-CA"/>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3" tIns="46656" rIns="93313" bIns="46656" rtlCol="0" anchor="b"/>
          <a:lstStyle>
            <a:lvl1pPr algn="r">
              <a:defRPr sz="1200"/>
            </a:lvl1pPr>
          </a:lstStyle>
          <a:p>
            <a:fld id="{713C148A-2D3B-4B3F-BA5B-143118CF9797}" type="slidenum">
              <a:rPr lang="en-CA" smtClean="0"/>
              <a:t>‹#›</a:t>
            </a:fld>
            <a:endParaRPr lang="en-CA"/>
          </a:p>
        </p:txBody>
      </p:sp>
    </p:spTree>
    <p:extLst>
      <p:ext uri="{BB962C8B-B14F-4D97-AF65-F5344CB8AC3E}">
        <p14:creationId xmlns:p14="http://schemas.microsoft.com/office/powerpoint/2010/main" val="18021446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425453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61443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13394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374287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42FDB-E81A-464B-8661-E3744B0B0DBA}" type="datetimeFigureOut">
              <a:rPr lang="en-CA" smtClean="0"/>
              <a:t>01/03/2016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2917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F842FDB-E81A-464B-8661-E3744B0B0DBA}" type="datetimeFigureOut">
              <a:rPr lang="en-CA" smtClean="0"/>
              <a:t>01/03/2016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70648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F842FDB-E81A-464B-8661-E3744B0B0DBA}" type="datetimeFigureOut">
              <a:rPr lang="en-CA" smtClean="0"/>
              <a:t>01/03/2016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67294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F842FDB-E81A-464B-8661-E3744B0B0DBA}" type="datetimeFigureOut">
              <a:rPr lang="en-CA" smtClean="0"/>
              <a:t>01/03/2016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283137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2FDB-E81A-464B-8661-E3744B0B0DBA}" type="datetimeFigureOut">
              <a:rPr lang="en-CA" smtClean="0"/>
              <a:t>01/03/2016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28455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42FDB-E81A-464B-8661-E3744B0B0DBA}" type="datetimeFigureOut">
              <a:rPr lang="en-CA" smtClean="0"/>
              <a:t>01/03/2016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168631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42FDB-E81A-464B-8661-E3744B0B0DBA}" type="datetimeFigureOut">
              <a:rPr lang="en-CA" smtClean="0"/>
              <a:t>01/03/2016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F4F61A-CB04-48E6-AC1D-3EDFC1755E2D}" type="slidenum">
              <a:rPr lang="en-CA" smtClean="0"/>
              <a:t>‹#›</a:t>
            </a:fld>
            <a:endParaRPr lang="en-CA"/>
          </a:p>
        </p:txBody>
      </p:sp>
    </p:spTree>
    <p:extLst>
      <p:ext uri="{BB962C8B-B14F-4D97-AF65-F5344CB8AC3E}">
        <p14:creationId xmlns:p14="http://schemas.microsoft.com/office/powerpoint/2010/main" val="305965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42FDB-E81A-464B-8661-E3744B0B0DBA}" type="datetimeFigureOut">
              <a:rPr lang="en-CA" smtClean="0"/>
              <a:t>01/03/2016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4F61A-CB04-48E6-AC1D-3EDFC1755E2D}" type="slidenum">
              <a:rPr lang="en-CA" smtClean="0"/>
              <a:t>‹#›</a:t>
            </a:fld>
            <a:endParaRPr lang="en-CA"/>
          </a:p>
        </p:txBody>
      </p:sp>
    </p:spTree>
    <p:extLst>
      <p:ext uri="{BB962C8B-B14F-4D97-AF65-F5344CB8AC3E}">
        <p14:creationId xmlns:p14="http://schemas.microsoft.com/office/powerpoint/2010/main" val="4148240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mailto:pmetuzals@speedskating.ca" TargetMode="External"/><Relationship Id="rId3" Type="http://schemas.openxmlformats.org/officeDocument/2006/relationships/hyperlink" Target="mailto:CGosselin-Despres@paralympic.ca" TargetMode="External"/><Relationship Id="rId7" Type="http://schemas.openxmlformats.org/officeDocument/2006/relationships/image" Target="file://localhost/cid/image001.png@01CFA691.F84B0AD0"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paralympique.ca/" TargetMode="External"/><Relationship Id="rId4" Type="http://schemas.openxmlformats.org/officeDocument/2006/relationships/hyperlink" Target="http://www.paralympic.ca/" TargetMode="External"/><Relationship Id="rId9" Type="http://schemas.openxmlformats.org/officeDocument/2006/relationships/image" Target="../media/image12.tiff"/></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noslangues-ourlanguages.gc.ca/index-fra.php"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hyperlink" Target="http://publications.gc.ca/site/fra/358857/publication.html" TargetMode="External"/><Relationship Id="rId3" Type="http://schemas.openxmlformats.org/officeDocument/2006/relationships/hyperlink" Target="http://publications.gc.ca/site/fra/289899/publication.html" TargetMode="External"/><Relationship Id="rId7" Type="http://schemas.openxmlformats.org/officeDocument/2006/relationships/hyperlink" Target="http://www.btb.termiumplus.gc.ca/tpv2alpha/alpha-eng.html?lang=eng&amp;srchtxt=&amp;i=1&amp;index=alt&amp;codom2nd=1&amp;page=publications/soccer-eng"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publications.gc.ca/site/fra/271619/publication.html" TargetMode="External"/><Relationship Id="rId5" Type="http://schemas.openxmlformats.org/officeDocument/2006/relationships/hyperlink" Target="http://www.lexique-jo.org/beijin/" TargetMode="External"/><Relationship Id="rId4" Type="http://schemas.openxmlformats.org/officeDocument/2006/relationships/hyperlink" Target="http://www.lexique-jo.org/2012/index1.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ocol-clo.gc.ca/html/stu_etu_032011_f.php" TargetMode="External"/><Relationship Id="rId3" Type="http://schemas.openxmlformats.org/officeDocument/2006/relationships/hyperlink" Target="http://communications.pch.gc.ca/guides/style_f.cfm" TargetMode="External"/><Relationship Id="rId7" Type="http://schemas.openxmlformats.org/officeDocument/2006/relationships/hyperlink" Target="http://www.pch.gc.ca/special/guide/index-fra.cfm"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www.francophonie.org/IMG/pdf/OIF_Guide_FR_BD.pdf" TargetMode="External"/><Relationship Id="rId5" Type="http://schemas.openxmlformats.org/officeDocument/2006/relationships/hyperlink" Target="http://www.ocol-clo.gc.ca/html/guide_032011_e.php" TargetMode="External"/><Relationship Id="rId4" Type="http://schemas.openxmlformats.org/officeDocument/2006/relationships/hyperlink" Target="http://communications.pch.gc.ca/guides/style_e.cf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tins.org/index.php?option=com_content&amp;view=article&amp;id=93&amp;Itemid=98&amp;lang=fr"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www.noslangues-ourlanguages.gc.ca/index-fra.php" TargetMode="External"/><Relationship Id="rId4" Type="http://schemas.openxmlformats.org/officeDocument/2006/relationships/hyperlink" Target="http://www.atio.on.ca/services/contract.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uottawa.ca/associations/acet/prog_membr.htm#Programme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pch.gc.ca/fra/1267548087384/1254192746896"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FootballCanada/info/?tab=page_info"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CDNParalympics/timeline?ref=page_internal"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synchrocanada/videos?ref=page_internal"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stagram.com/sportcanada/"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bit.ly/1Zcz2pP"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debrag@sirc.ca" TargetMode="External"/><Relationship Id="rId7"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hyperlink" Target="mailto:Jaimie.earley@canada.ca" TargetMode="External"/><Relationship Id="rId4" Type="http://schemas.openxmlformats.org/officeDocument/2006/relationships/hyperlink" Target="mailto:marci@sportottawa.c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irc.ca/fr/webinar/cinq-moyens-creatifs-dintegrer-les-langues-officielles-au-budget-dun-organisme-de-spor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0000"/>
          </a:schemeClr>
        </a:solidFill>
        <a:effectLst/>
      </p:bgPr>
    </p:bg>
    <p:spTree>
      <p:nvGrpSpPr>
        <p:cNvPr id="1" name=""/>
        <p:cNvGrpSpPr/>
        <p:nvPr/>
      </p:nvGrpSpPr>
      <p:grpSpPr>
        <a:xfrm>
          <a:off x="0" y="0"/>
          <a:ext cx="0" cy="0"/>
          <a:chOff x="0" y="0"/>
          <a:chExt cx="0" cy="0"/>
        </a:xfrm>
      </p:grpSpPr>
      <p:pic>
        <p:nvPicPr>
          <p:cNvPr id="6147" name="Picture 3" descr="P:\Communication\Webinars\Official Languages\Graphics\Final graphics\Final Versions\OfficialLanguages74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50"/>
            <a:ext cx="9163050" cy="3714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4419600"/>
            <a:ext cx="7543800" cy="2246769"/>
          </a:xfrm>
          <a:prstGeom prst="rect">
            <a:avLst/>
          </a:prstGeom>
          <a:noFill/>
        </p:spPr>
        <p:txBody>
          <a:bodyPr wrap="square" rtlCol="0">
            <a:spAutoFit/>
          </a:bodyPr>
          <a:lstStyle/>
          <a:p>
            <a:pPr algn="ctr"/>
            <a:r>
              <a:rPr lang="en-US" sz="2800" dirty="0" smtClean="0">
                <a:solidFill>
                  <a:schemeClr val="bg1"/>
                </a:solidFill>
              </a:rPr>
              <a:t>5 Creative Ways to Integrate Official Languages on a Sport Organization Budget </a:t>
            </a:r>
          </a:p>
          <a:p>
            <a:pPr algn="ctr"/>
            <a:endParaRPr lang="en-US" sz="2800" dirty="0" smtClean="0">
              <a:solidFill>
                <a:schemeClr val="bg1"/>
              </a:solidFill>
            </a:endParaRPr>
          </a:p>
          <a:p>
            <a:pPr algn="ctr"/>
            <a:r>
              <a:rPr lang="fr-FR" sz="2800" dirty="0" smtClean="0">
                <a:solidFill>
                  <a:schemeClr val="bg1"/>
                </a:solidFill>
              </a:rPr>
              <a:t>Cinq </a:t>
            </a:r>
            <a:r>
              <a:rPr lang="fr-FR" sz="2800" dirty="0">
                <a:solidFill>
                  <a:schemeClr val="bg1"/>
                </a:solidFill>
              </a:rPr>
              <a:t>moyens créatifs d’intégrer les langues officielles au budget d’un organisme de sport</a:t>
            </a:r>
            <a:endParaRPr lang="en-CA" sz="2800" dirty="0">
              <a:solidFill>
                <a:schemeClr val="bg1"/>
              </a:solidFill>
            </a:endParaRPr>
          </a:p>
        </p:txBody>
      </p:sp>
    </p:spTree>
    <p:extLst>
      <p:ext uri="{BB962C8B-B14F-4D97-AF65-F5344CB8AC3E}">
        <p14:creationId xmlns:p14="http://schemas.microsoft.com/office/powerpoint/2010/main" val="348402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09800" y="2438400"/>
            <a:ext cx="5257800" cy="3077766"/>
          </a:xfrm>
          <a:prstGeom prst="rect">
            <a:avLst/>
          </a:prstGeom>
          <a:noFill/>
        </p:spPr>
        <p:txBody>
          <a:bodyPr wrap="square" rtlCol="0">
            <a:spAutoFit/>
          </a:bodyPr>
          <a:lstStyle/>
          <a:p>
            <a:r>
              <a:rPr lang="en-US" sz="3200" b="1" dirty="0" err="1" smtClean="0"/>
              <a:t>Courriels</a:t>
            </a:r>
            <a:r>
              <a:rPr lang="en-US" sz="3200" b="1" dirty="0" smtClean="0"/>
              <a:t> et </a:t>
            </a:r>
            <a:r>
              <a:rPr lang="en-US" sz="3200" b="1" dirty="0" err="1" smtClean="0"/>
              <a:t>bo</a:t>
            </a:r>
            <a:r>
              <a:rPr lang="fr-FR" sz="3200" b="1" dirty="0" err="1" smtClean="0"/>
              <a:t>îte</a:t>
            </a:r>
            <a:r>
              <a:rPr lang="fr-FR" sz="3200" b="1" dirty="0" smtClean="0"/>
              <a:t> vocale</a:t>
            </a:r>
            <a:endParaRPr lang="en-US" sz="3200" b="1" dirty="0" smtClean="0"/>
          </a:p>
          <a:p>
            <a:pPr marL="342900" indent="-342900">
              <a:buFont typeface="+mj-lt"/>
              <a:buAutoNum type="arabicParenR"/>
            </a:pPr>
            <a:endParaRPr lang="en-US" dirty="0" smtClean="0"/>
          </a:p>
          <a:p>
            <a:pPr lvl="1"/>
            <a:r>
              <a:rPr lang="en-US" dirty="0" smtClean="0"/>
              <a:t>1) </a:t>
            </a:r>
            <a:r>
              <a:rPr lang="en-US" dirty="0" err="1" smtClean="0"/>
              <a:t>Courriels</a:t>
            </a:r>
            <a:endParaRPr lang="en-US" dirty="0" smtClean="0"/>
          </a:p>
          <a:p>
            <a:pPr lvl="1"/>
            <a:r>
              <a:rPr lang="en-US" dirty="0" smtClean="0"/>
              <a:t>	</a:t>
            </a:r>
            <a:r>
              <a:rPr lang="en-US" dirty="0" err="1" smtClean="0"/>
              <a:t>i.Bloc</a:t>
            </a:r>
            <a:r>
              <a:rPr lang="en-US" dirty="0" smtClean="0"/>
              <a:t> de signature *</a:t>
            </a:r>
          </a:p>
          <a:p>
            <a:pPr lvl="1"/>
            <a:r>
              <a:rPr lang="en-US" dirty="0"/>
              <a:t>	</a:t>
            </a:r>
            <a:r>
              <a:rPr lang="en-US" dirty="0" smtClean="0"/>
              <a:t>ii. Absence </a:t>
            </a:r>
            <a:r>
              <a:rPr lang="en-US" dirty="0" err="1" smtClean="0"/>
              <a:t>employé</a:t>
            </a:r>
            <a:r>
              <a:rPr lang="en-US" dirty="0" smtClean="0"/>
              <a:t> *</a:t>
            </a:r>
            <a:endParaRPr lang="en-US" dirty="0"/>
          </a:p>
          <a:p>
            <a:pPr lvl="1"/>
            <a:r>
              <a:rPr lang="en-US" dirty="0" smtClean="0"/>
              <a:t>2) Bo</a:t>
            </a:r>
            <a:r>
              <a:rPr lang="fr-FR" dirty="0" err="1"/>
              <a:t>îte</a:t>
            </a:r>
            <a:r>
              <a:rPr lang="fr-FR" dirty="0"/>
              <a:t> </a:t>
            </a:r>
            <a:r>
              <a:rPr lang="fr-FR" dirty="0" smtClean="0"/>
              <a:t>vocale</a:t>
            </a:r>
            <a:endParaRPr lang="en-US" dirty="0" smtClean="0"/>
          </a:p>
          <a:p>
            <a:pPr lvl="2"/>
            <a:r>
              <a:rPr lang="en-US" dirty="0" err="1" smtClean="0"/>
              <a:t>i</a:t>
            </a:r>
            <a:r>
              <a:rPr lang="en-US" dirty="0" smtClean="0"/>
              <a:t>. Message </a:t>
            </a:r>
            <a:r>
              <a:rPr lang="en-US" dirty="0" err="1" smtClean="0"/>
              <a:t>régulier</a:t>
            </a:r>
            <a:r>
              <a:rPr lang="en-US" dirty="0" smtClean="0"/>
              <a:t> *</a:t>
            </a:r>
          </a:p>
          <a:p>
            <a:pPr lvl="2"/>
            <a:r>
              <a:rPr lang="en-US" dirty="0" smtClean="0"/>
              <a:t>ii. Absence de </a:t>
            </a:r>
            <a:r>
              <a:rPr lang="en-US" dirty="0" err="1" smtClean="0"/>
              <a:t>courte</a:t>
            </a:r>
            <a:r>
              <a:rPr lang="en-US" dirty="0" smtClean="0"/>
              <a:t> </a:t>
            </a:r>
            <a:r>
              <a:rPr lang="en-US" dirty="0" err="1" smtClean="0"/>
              <a:t>durée</a:t>
            </a:r>
            <a:r>
              <a:rPr lang="en-US" dirty="0" smtClean="0"/>
              <a:t> *</a:t>
            </a:r>
          </a:p>
          <a:p>
            <a:pPr lvl="2"/>
            <a:endParaRPr lang="en-US" dirty="0"/>
          </a:p>
          <a:p>
            <a:pPr lvl="1"/>
            <a:endParaRPr lang="en-CA" dirty="0"/>
          </a:p>
        </p:txBody>
      </p:sp>
    </p:spTree>
    <p:extLst>
      <p:ext uri="{BB962C8B-B14F-4D97-AF65-F5344CB8AC3E}">
        <p14:creationId xmlns:p14="http://schemas.microsoft.com/office/powerpoint/2010/main" val="190338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extBox 3"/>
          <p:cNvSpPr txBox="1"/>
          <p:nvPr/>
        </p:nvSpPr>
        <p:spPr>
          <a:xfrm>
            <a:off x="304800" y="1295400"/>
            <a:ext cx="5029201" cy="584775"/>
          </a:xfrm>
          <a:prstGeom prst="rect">
            <a:avLst/>
          </a:prstGeom>
          <a:noFill/>
        </p:spPr>
        <p:txBody>
          <a:bodyPr wrap="square" rtlCol="0">
            <a:spAutoFit/>
          </a:bodyPr>
          <a:lstStyle/>
          <a:p>
            <a:r>
              <a:rPr lang="en-US" sz="3200" b="1" dirty="0" err="1"/>
              <a:t>Exemples</a:t>
            </a:r>
            <a:r>
              <a:rPr lang="en-US" sz="3200" b="1" dirty="0"/>
              <a:t> </a:t>
            </a:r>
            <a:r>
              <a:rPr lang="en-US" sz="3200" b="1" dirty="0" err="1"/>
              <a:t>Courriels</a:t>
            </a:r>
            <a:endParaRPr lang="en-US" dirty="0" smtClean="0"/>
          </a:p>
        </p:txBody>
      </p:sp>
      <p:sp>
        <p:nvSpPr>
          <p:cNvPr id="5" name="TextBox 4"/>
          <p:cNvSpPr txBox="1"/>
          <p:nvPr/>
        </p:nvSpPr>
        <p:spPr>
          <a:xfrm>
            <a:off x="228600" y="2151995"/>
            <a:ext cx="3124200" cy="4401205"/>
          </a:xfrm>
          <a:prstGeom prst="rect">
            <a:avLst/>
          </a:prstGeom>
          <a:noFill/>
        </p:spPr>
        <p:txBody>
          <a:bodyPr wrap="square" rtlCol="0">
            <a:spAutoFit/>
          </a:bodyPr>
          <a:lstStyle/>
          <a:p>
            <a:r>
              <a:rPr lang="en-CA" sz="1400" b="1" u="sng" dirty="0"/>
              <a:t>Bloc de signature / Signature Bloc</a:t>
            </a:r>
            <a:endParaRPr lang="en-CA" sz="1400" dirty="0"/>
          </a:p>
          <a:p>
            <a:r>
              <a:rPr lang="en-CA" sz="1400" dirty="0"/>
              <a:t> </a:t>
            </a:r>
          </a:p>
          <a:p>
            <a:r>
              <a:rPr lang="en-CA" sz="1400" dirty="0"/>
              <a:t> </a:t>
            </a:r>
            <a:r>
              <a:rPr lang="en-CA" sz="1400" b="1" dirty="0" smtClean="0"/>
              <a:t>Nom </a:t>
            </a:r>
            <a:r>
              <a:rPr lang="en-CA" sz="1400" b="1" dirty="0"/>
              <a:t>de </a:t>
            </a:r>
            <a:r>
              <a:rPr lang="en-CA" sz="1400" b="1" dirty="0" err="1"/>
              <a:t>l’employé</a:t>
            </a:r>
            <a:r>
              <a:rPr lang="en-CA" sz="1400" b="1" dirty="0"/>
              <a:t> / Employee’s name</a:t>
            </a:r>
            <a:r>
              <a:rPr lang="en-CA" sz="1400" dirty="0"/>
              <a:t/>
            </a:r>
            <a:br>
              <a:rPr lang="en-CA" sz="1400" dirty="0"/>
            </a:br>
            <a:r>
              <a:rPr lang="en-CA" sz="1400" b="1" dirty="0"/>
              <a:t>Titre du poste</a:t>
            </a:r>
            <a:r>
              <a:rPr lang="en-CA" sz="1400" dirty="0"/>
              <a:t> | </a:t>
            </a:r>
            <a:r>
              <a:rPr lang="en-CA" sz="1400" b="1" dirty="0"/>
              <a:t>Position title</a:t>
            </a:r>
            <a:r>
              <a:rPr lang="en-CA" sz="1400" dirty="0"/>
              <a:t/>
            </a:r>
            <a:br>
              <a:rPr lang="en-CA" sz="1400" dirty="0"/>
            </a:br>
            <a:r>
              <a:rPr lang="en-CA" sz="1400" b="1" dirty="0"/>
              <a:t>Direction</a:t>
            </a:r>
            <a:r>
              <a:rPr lang="en-CA" sz="1400" dirty="0"/>
              <a:t> | </a:t>
            </a:r>
            <a:r>
              <a:rPr lang="en-CA" sz="1400" b="1" dirty="0"/>
              <a:t>Division</a:t>
            </a:r>
            <a:r>
              <a:rPr lang="en-CA" sz="1400" dirty="0"/>
              <a:t/>
            </a:r>
            <a:br>
              <a:rPr lang="en-CA" sz="1400" dirty="0"/>
            </a:br>
            <a:r>
              <a:rPr lang="en-CA" sz="1400" dirty="0"/>
              <a:t>Sport Canada </a:t>
            </a:r>
            <a:br>
              <a:rPr lang="en-CA" sz="1400" dirty="0"/>
            </a:br>
            <a:r>
              <a:rPr lang="en-CA" sz="1400" dirty="0" err="1"/>
              <a:t>Ministère</a:t>
            </a:r>
            <a:r>
              <a:rPr lang="en-CA" sz="1400" dirty="0"/>
              <a:t> du </a:t>
            </a:r>
            <a:r>
              <a:rPr lang="en-CA" sz="1400" dirty="0" err="1"/>
              <a:t>Patrimoine</a:t>
            </a:r>
            <a:r>
              <a:rPr lang="en-CA" sz="1400" dirty="0"/>
              <a:t> </a:t>
            </a:r>
            <a:r>
              <a:rPr lang="en-CA" sz="1400" dirty="0" err="1"/>
              <a:t>canadien</a:t>
            </a:r>
            <a:r>
              <a:rPr lang="en-CA" sz="1400" dirty="0"/>
              <a:t> | Department of Canadian Heritage </a:t>
            </a:r>
            <a:br>
              <a:rPr lang="en-CA" sz="1400" dirty="0"/>
            </a:br>
            <a:r>
              <a:rPr lang="en-CA" sz="1400" dirty="0"/>
              <a:t>15, rue Eddy, 16e </a:t>
            </a:r>
            <a:r>
              <a:rPr lang="en-CA" sz="1400" dirty="0" err="1"/>
              <a:t>étage</a:t>
            </a:r>
            <a:r>
              <a:rPr lang="en-CA" sz="1400" dirty="0"/>
              <a:t> | 15 Eddy Street, 16th floor</a:t>
            </a:r>
            <a:br>
              <a:rPr lang="en-CA" sz="1400" dirty="0"/>
            </a:br>
            <a:r>
              <a:rPr lang="en-CA" sz="1400" dirty="0"/>
              <a:t>Gatineau (Québec), K1A 0M5 | Gatineau, Quebec, K1A 0M5</a:t>
            </a:r>
          </a:p>
          <a:p>
            <a:r>
              <a:rPr lang="fr-CA" sz="1400" b="1" dirty="0"/>
              <a:t>adresse courriel / email </a:t>
            </a:r>
            <a:r>
              <a:rPr lang="fr-CA" sz="1400" b="1" dirty="0" err="1"/>
              <a:t>address</a:t>
            </a:r>
            <a:r>
              <a:rPr lang="fr-CA" sz="1400" dirty="0"/>
              <a:t/>
            </a:r>
            <a:br>
              <a:rPr lang="fr-CA" sz="1400" dirty="0"/>
            </a:br>
            <a:r>
              <a:rPr lang="fr-CA" sz="1400" dirty="0"/>
              <a:t>Téléphone | </a:t>
            </a:r>
            <a:r>
              <a:rPr lang="fr-CA" sz="1400" dirty="0" err="1"/>
              <a:t>Telephone</a:t>
            </a:r>
            <a:r>
              <a:rPr lang="fr-CA" sz="1400" dirty="0"/>
              <a:t> : </a:t>
            </a:r>
            <a:r>
              <a:rPr lang="fr-CA" sz="1400" b="1" dirty="0"/>
              <a:t>XX</a:t>
            </a:r>
            <a:r>
              <a:rPr lang="fr-CA" sz="1400" dirty="0"/>
              <a:t/>
            </a:r>
            <a:br>
              <a:rPr lang="fr-CA" sz="1400" dirty="0"/>
            </a:br>
            <a:r>
              <a:rPr lang="fr-CA" sz="1400" dirty="0"/>
              <a:t>Télécopieur | Facsimile : </a:t>
            </a:r>
            <a:r>
              <a:rPr lang="fr-CA" sz="1400" b="1" dirty="0"/>
              <a:t>XX</a:t>
            </a:r>
            <a:r>
              <a:rPr lang="fr-CA" sz="1400" dirty="0"/>
              <a:t/>
            </a:r>
            <a:br>
              <a:rPr lang="fr-CA" sz="1400" dirty="0"/>
            </a:br>
            <a:r>
              <a:rPr lang="fr-CA" sz="1400" dirty="0"/>
              <a:t>Téléimprimeur (sans frais) | </a:t>
            </a:r>
            <a:r>
              <a:rPr lang="fr-CA" sz="1400" dirty="0" err="1"/>
              <a:t>Teletypewriter</a:t>
            </a:r>
            <a:r>
              <a:rPr lang="fr-CA" sz="1400" dirty="0"/>
              <a:t> (</a:t>
            </a:r>
            <a:r>
              <a:rPr lang="fr-CA" sz="1400" dirty="0" err="1"/>
              <a:t>toll</a:t>
            </a:r>
            <a:r>
              <a:rPr lang="fr-CA" sz="1400" dirty="0"/>
              <a:t>-free) : 1-888-997-3123</a:t>
            </a:r>
            <a:br>
              <a:rPr lang="fr-CA" sz="1400" dirty="0"/>
            </a:br>
            <a:r>
              <a:rPr lang="fr-CA" sz="1400" dirty="0"/>
              <a:t>Gouvernement du Canada | </a:t>
            </a:r>
            <a:r>
              <a:rPr lang="fr-CA" sz="1400" dirty="0" err="1"/>
              <a:t>Government</a:t>
            </a:r>
            <a:r>
              <a:rPr lang="fr-CA" sz="1400" dirty="0"/>
              <a:t> of </a:t>
            </a:r>
            <a:r>
              <a:rPr lang="fr-CA" sz="1400" dirty="0" smtClean="0"/>
              <a:t>Canada</a:t>
            </a:r>
            <a:endParaRPr lang="en-CA" sz="1400" dirty="0"/>
          </a:p>
        </p:txBody>
      </p:sp>
      <p:sp>
        <p:nvSpPr>
          <p:cNvPr id="8" name="Rectangle 7"/>
          <p:cNvSpPr/>
          <p:nvPr/>
        </p:nvSpPr>
        <p:spPr>
          <a:xfrm>
            <a:off x="4608443" y="2147618"/>
            <a:ext cx="4611756" cy="1649682"/>
          </a:xfrm>
          <a:prstGeom prst="rect">
            <a:avLst/>
          </a:prstGeom>
        </p:spPr>
        <p:txBody>
          <a:bodyPr wrap="square">
            <a:spAutoFit/>
          </a:bodyPr>
          <a:lstStyle/>
          <a:p>
            <a:pPr>
              <a:lnSpc>
                <a:spcPct val="115000"/>
              </a:lnSpc>
              <a:spcAft>
                <a:spcPts val="1200"/>
              </a:spcAft>
            </a:pPr>
            <a:r>
              <a:rPr lang="en-CA" sz="1100" b="1" dirty="0">
                <a:solidFill>
                  <a:srgbClr val="1F497D"/>
                </a:solidFill>
                <a:latin typeface="Arial" charset="0"/>
                <a:ea typeface="Calibri" charset="0"/>
                <a:cs typeface="Times New Roman" charset="0"/>
              </a:rPr>
              <a:t>Catherine </a:t>
            </a:r>
            <a:r>
              <a:rPr lang="en-CA" sz="1100" b="1" dirty="0" err="1">
                <a:solidFill>
                  <a:srgbClr val="1F497D"/>
                </a:solidFill>
                <a:latin typeface="Arial" charset="0"/>
                <a:ea typeface="Calibri" charset="0"/>
                <a:cs typeface="Times New Roman" charset="0"/>
              </a:rPr>
              <a:t>Gosselin-Després</a:t>
            </a:r>
            <a:r>
              <a:rPr lang="en-CA" sz="1100" b="1" dirty="0">
                <a:solidFill>
                  <a:srgbClr val="1F497D"/>
                </a:solidFill>
                <a:latin typeface="Arial" charset="0"/>
                <a:ea typeface="Calibri" charset="0"/>
                <a:cs typeface="Times New Roman" charset="0"/>
              </a:rPr>
              <a:t/>
            </a:r>
            <a:br>
              <a:rPr lang="en-CA" sz="1100" b="1" dirty="0">
                <a:solidFill>
                  <a:srgbClr val="1F497D"/>
                </a:solidFill>
                <a:latin typeface="Arial" charset="0"/>
                <a:ea typeface="Calibri" charset="0"/>
                <a:cs typeface="Times New Roman" charset="0"/>
              </a:rPr>
            </a:br>
            <a:r>
              <a:rPr lang="en-CA" sz="1100" b="1" dirty="0">
                <a:solidFill>
                  <a:srgbClr val="1F497D"/>
                </a:solidFill>
                <a:latin typeface="Arial" charset="0"/>
                <a:ea typeface="Calibri" charset="0"/>
                <a:cs typeface="Times New Roman" charset="0"/>
              </a:rPr>
              <a:t>Executive Director, Sport | </a:t>
            </a:r>
            <a:r>
              <a:rPr lang="en-CA" sz="1100" b="1" dirty="0" err="1">
                <a:solidFill>
                  <a:srgbClr val="1F497D"/>
                </a:solidFill>
                <a:latin typeface="Arial" charset="0"/>
                <a:ea typeface="Calibri" charset="0"/>
                <a:cs typeface="Times New Roman" charset="0"/>
              </a:rPr>
              <a:t>Directrice</a:t>
            </a:r>
            <a:r>
              <a:rPr lang="en-CA" sz="1100" b="1" dirty="0">
                <a:solidFill>
                  <a:srgbClr val="1F497D"/>
                </a:solidFill>
                <a:latin typeface="Arial" charset="0"/>
                <a:ea typeface="Calibri" charset="0"/>
                <a:cs typeface="Times New Roman" charset="0"/>
              </a:rPr>
              <a:t> </a:t>
            </a:r>
            <a:r>
              <a:rPr lang="en-CA" sz="1100" b="1" dirty="0" err="1">
                <a:solidFill>
                  <a:srgbClr val="1F497D"/>
                </a:solidFill>
                <a:latin typeface="Arial" charset="0"/>
                <a:ea typeface="Calibri" charset="0"/>
                <a:cs typeface="Times New Roman" charset="0"/>
              </a:rPr>
              <a:t>exécutive</a:t>
            </a:r>
            <a:r>
              <a:rPr lang="en-CA" sz="1100" b="1" dirty="0">
                <a:solidFill>
                  <a:srgbClr val="1F497D"/>
                </a:solidFill>
                <a:latin typeface="Arial" charset="0"/>
                <a:ea typeface="Calibri" charset="0"/>
                <a:cs typeface="Times New Roman" charset="0"/>
              </a:rPr>
              <a:t>, sport</a:t>
            </a:r>
            <a:r>
              <a:rPr lang="en-CA" sz="1100" dirty="0">
                <a:solidFill>
                  <a:srgbClr val="1F497D"/>
                </a:solidFill>
                <a:latin typeface="Arial" charset="0"/>
                <a:ea typeface="Calibri" charset="0"/>
                <a:cs typeface="Times New Roman" charset="0"/>
              </a:rPr>
              <a:t/>
            </a:r>
            <a:br>
              <a:rPr lang="en-CA" sz="1100" dirty="0">
                <a:solidFill>
                  <a:srgbClr val="1F497D"/>
                </a:solidFill>
                <a:latin typeface="Arial" charset="0"/>
                <a:ea typeface="Calibri" charset="0"/>
                <a:cs typeface="Times New Roman" charset="0"/>
              </a:rPr>
            </a:br>
            <a:r>
              <a:rPr lang="en-CA" sz="1100" b="1" dirty="0">
                <a:solidFill>
                  <a:srgbClr val="B0232A"/>
                </a:solidFill>
                <a:latin typeface="Arial" charset="0"/>
                <a:ea typeface="Calibri" charset="0"/>
                <a:cs typeface="Times New Roman" charset="0"/>
              </a:rPr>
              <a:t>Canadian Paralympic Committee | </a:t>
            </a:r>
            <a:r>
              <a:rPr lang="en-CA" sz="1100" b="1" dirty="0" err="1">
                <a:solidFill>
                  <a:srgbClr val="B0232A"/>
                </a:solidFill>
                <a:latin typeface="Arial" charset="0"/>
                <a:ea typeface="Calibri" charset="0"/>
                <a:cs typeface="Times New Roman" charset="0"/>
              </a:rPr>
              <a:t>Comité</a:t>
            </a:r>
            <a:r>
              <a:rPr lang="en-CA" sz="1100" b="1" dirty="0">
                <a:solidFill>
                  <a:srgbClr val="B0232A"/>
                </a:solidFill>
                <a:latin typeface="Arial" charset="0"/>
                <a:ea typeface="Calibri" charset="0"/>
                <a:cs typeface="Times New Roman" charset="0"/>
              </a:rPr>
              <a:t> </a:t>
            </a:r>
            <a:r>
              <a:rPr lang="en-CA" sz="1100" b="1" dirty="0" err="1">
                <a:solidFill>
                  <a:srgbClr val="B0232A"/>
                </a:solidFill>
                <a:latin typeface="Arial" charset="0"/>
                <a:ea typeface="Calibri" charset="0"/>
                <a:cs typeface="Times New Roman" charset="0"/>
              </a:rPr>
              <a:t>paralympique</a:t>
            </a:r>
            <a:r>
              <a:rPr lang="en-CA" sz="1100" b="1" dirty="0">
                <a:solidFill>
                  <a:srgbClr val="B0232A"/>
                </a:solidFill>
                <a:latin typeface="Arial" charset="0"/>
                <a:ea typeface="Calibri" charset="0"/>
                <a:cs typeface="Times New Roman" charset="0"/>
              </a:rPr>
              <a:t> </a:t>
            </a:r>
            <a:r>
              <a:rPr lang="en-CA" sz="1100" b="1" dirty="0" err="1">
                <a:solidFill>
                  <a:srgbClr val="B0232A"/>
                </a:solidFill>
                <a:latin typeface="Arial" charset="0"/>
                <a:ea typeface="Calibri" charset="0"/>
                <a:cs typeface="Times New Roman" charset="0"/>
              </a:rPr>
              <a:t>canadien</a:t>
            </a:r>
            <a:r>
              <a:rPr lang="en-CA" sz="1100" dirty="0">
                <a:solidFill>
                  <a:srgbClr val="B0232A"/>
                </a:solidFill>
                <a:latin typeface="Arial" charset="0"/>
                <a:ea typeface="Calibri" charset="0"/>
                <a:cs typeface="Times New Roman" charset="0"/>
              </a:rPr>
              <a:t/>
            </a:r>
            <a:br>
              <a:rPr lang="en-CA" sz="1100" dirty="0">
                <a:solidFill>
                  <a:srgbClr val="B0232A"/>
                </a:solidFill>
                <a:latin typeface="Arial" charset="0"/>
                <a:ea typeface="Calibri" charset="0"/>
                <a:cs typeface="Times New Roman" charset="0"/>
              </a:rPr>
            </a:br>
            <a:r>
              <a:rPr lang="en-CA" sz="1100" dirty="0">
                <a:solidFill>
                  <a:srgbClr val="1F497D"/>
                </a:solidFill>
                <a:latin typeface="Arial" charset="0"/>
                <a:ea typeface="Calibri" charset="0"/>
                <a:cs typeface="Times New Roman" charset="0"/>
              </a:rPr>
              <a:t>310-225 rue Metcalfe Street | Ottawa, Ontario | Canada K2P 1P9</a:t>
            </a:r>
            <a:br>
              <a:rPr lang="en-CA" sz="1100" dirty="0">
                <a:solidFill>
                  <a:srgbClr val="1F497D"/>
                </a:solidFill>
                <a:latin typeface="Arial" charset="0"/>
                <a:ea typeface="Calibri" charset="0"/>
                <a:cs typeface="Times New Roman" charset="0"/>
              </a:rPr>
            </a:br>
            <a:r>
              <a:rPr lang="en-CA" sz="1100" dirty="0" err="1">
                <a:solidFill>
                  <a:srgbClr val="1F497D"/>
                </a:solidFill>
                <a:latin typeface="Arial" charset="0"/>
                <a:ea typeface="Calibri" charset="0"/>
                <a:cs typeface="Times New Roman" charset="0"/>
              </a:rPr>
              <a:t>tel</a:t>
            </a:r>
            <a:r>
              <a:rPr lang="en-CA" sz="1100" dirty="0">
                <a:solidFill>
                  <a:srgbClr val="1F497D"/>
                </a:solidFill>
                <a:latin typeface="Arial" charset="0"/>
                <a:ea typeface="Calibri" charset="0"/>
                <a:cs typeface="Times New Roman" charset="0"/>
              </a:rPr>
              <a:t> / </a:t>
            </a:r>
            <a:r>
              <a:rPr lang="en-CA" sz="1100" dirty="0" err="1">
                <a:solidFill>
                  <a:srgbClr val="1F497D"/>
                </a:solidFill>
                <a:latin typeface="Arial" charset="0"/>
                <a:ea typeface="Calibri" charset="0"/>
                <a:cs typeface="Times New Roman" charset="0"/>
              </a:rPr>
              <a:t>tél</a:t>
            </a:r>
            <a:r>
              <a:rPr lang="en-CA" sz="1100" dirty="0">
                <a:solidFill>
                  <a:srgbClr val="1F497D"/>
                </a:solidFill>
                <a:latin typeface="Arial" charset="0"/>
                <a:ea typeface="Calibri" charset="0"/>
                <a:cs typeface="Times New Roman" charset="0"/>
              </a:rPr>
              <a:t> 613.569.4333 x241 | cell / </a:t>
            </a:r>
            <a:r>
              <a:rPr lang="en-CA" sz="1100" dirty="0" err="1">
                <a:solidFill>
                  <a:srgbClr val="1F497D"/>
                </a:solidFill>
                <a:latin typeface="Arial" charset="0"/>
                <a:ea typeface="Calibri" charset="0"/>
                <a:cs typeface="Times New Roman" charset="0"/>
              </a:rPr>
              <a:t>cel</a:t>
            </a:r>
            <a:r>
              <a:rPr lang="en-CA" sz="1100" dirty="0">
                <a:solidFill>
                  <a:srgbClr val="1F497D"/>
                </a:solidFill>
                <a:latin typeface="Arial" charset="0"/>
                <a:ea typeface="Calibri" charset="0"/>
                <a:cs typeface="Times New Roman" charset="0"/>
              </a:rPr>
              <a:t> 613.371.2420 | fax / </a:t>
            </a:r>
            <a:r>
              <a:rPr lang="en-CA" sz="1100" dirty="0" err="1">
                <a:solidFill>
                  <a:srgbClr val="1F497D"/>
                </a:solidFill>
                <a:latin typeface="Arial" charset="0"/>
                <a:ea typeface="Calibri" charset="0"/>
                <a:cs typeface="Times New Roman" charset="0"/>
              </a:rPr>
              <a:t>téléc</a:t>
            </a:r>
            <a:r>
              <a:rPr lang="en-CA" sz="1100" dirty="0">
                <a:solidFill>
                  <a:srgbClr val="1F497D"/>
                </a:solidFill>
                <a:latin typeface="Arial" charset="0"/>
                <a:ea typeface="Calibri" charset="0"/>
                <a:cs typeface="Times New Roman" charset="0"/>
              </a:rPr>
              <a:t> 613.569.2777</a:t>
            </a:r>
            <a:br>
              <a:rPr lang="en-CA" sz="1100" dirty="0">
                <a:solidFill>
                  <a:srgbClr val="1F497D"/>
                </a:solidFill>
                <a:latin typeface="Arial" charset="0"/>
                <a:ea typeface="Calibri" charset="0"/>
                <a:cs typeface="Times New Roman" charset="0"/>
              </a:rPr>
            </a:br>
            <a:r>
              <a:rPr lang="en-CA" sz="1100" u="sng" dirty="0">
                <a:solidFill>
                  <a:srgbClr val="1F497D"/>
                </a:solidFill>
                <a:latin typeface="Arial" charset="0"/>
                <a:ea typeface="Calibri" charset="0"/>
                <a:cs typeface="Times New Roman" charset="0"/>
                <a:hlinkClick r:id="rId3"/>
              </a:rPr>
              <a:t>CGosselin-Despres@paralympic.ca</a:t>
            </a:r>
            <a:r>
              <a:rPr lang="en-CA" sz="1100" dirty="0">
                <a:solidFill>
                  <a:srgbClr val="1F497D"/>
                </a:solidFill>
                <a:latin typeface="Arial" charset="0"/>
                <a:ea typeface="Calibri" charset="0"/>
                <a:cs typeface="Times New Roman" charset="0"/>
              </a:rPr>
              <a:t>| </a:t>
            </a:r>
            <a:r>
              <a:rPr lang="en-CA" sz="1100" u="sng" dirty="0">
                <a:solidFill>
                  <a:srgbClr val="1F497D"/>
                </a:solidFill>
                <a:latin typeface="Arial" charset="0"/>
                <a:ea typeface="Calibri" charset="0"/>
                <a:cs typeface="Times New Roman" charset="0"/>
                <a:hlinkClick r:id="rId4"/>
              </a:rPr>
              <a:t>www.paralympic.ca</a:t>
            </a:r>
            <a:r>
              <a:rPr lang="en-CA" sz="1100" dirty="0">
                <a:solidFill>
                  <a:srgbClr val="1F497D"/>
                </a:solidFill>
                <a:latin typeface="Arial" charset="0"/>
                <a:ea typeface="Calibri" charset="0"/>
                <a:cs typeface="Times New Roman" charset="0"/>
              </a:rPr>
              <a:t> | </a:t>
            </a:r>
            <a:r>
              <a:rPr lang="en-CA" sz="1100" u="sng" dirty="0">
                <a:solidFill>
                  <a:srgbClr val="1F497D"/>
                </a:solidFill>
                <a:latin typeface="Arial" charset="0"/>
                <a:ea typeface="Calibri" charset="0"/>
                <a:cs typeface="Times New Roman" charset="0"/>
                <a:hlinkClick r:id="rId5"/>
              </a:rPr>
              <a:t>www.paralympique.ca</a:t>
            </a:r>
            <a:r>
              <a:rPr lang="en-CA" sz="1100" dirty="0">
                <a:solidFill>
                  <a:srgbClr val="1F497D"/>
                </a:solidFill>
                <a:latin typeface="Arial" charset="0"/>
                <a:ea typeface="Calibri" charset="0"/>
                <a:cs typeface="Times New Roman" charset="0"/>
              </a:rPr>
              <a:t> </a:t>
            </a:r>
            <a:endParaRPr lang="en-US" sz="1100" dirty="0">
              <a:effectLst/>
              <a:latin typeface="Calibri" charset="0"/>
              <a:ea typeface="Calibri" charset="0"/>
              <a:cs typeface="Times New Roman" charset="0"/>
            </a:endParaRPr>
          </a:p>
        </p:txBody>
      </p:sp>
      <p:sp>
        <p:nvSpPr>
          <p:cNvPr id="10" name="Rectangle 5"/>
          <p:cNvSpPr>
            <a:spLocks noChangeArrowheads="1"/>
          </p:cNvSpPr>
          <p:nvPr/>
        </p:nvSpPr>
        <p:spPr bwMode="auto">
          <a:xfrm>
            <a:off x="908051" y="1288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descr="Description: Description: Description: Description: Description: cpc-logo-vertical"/>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594100" y="2147618"/>
            <a:ext cx="1054100" cy="1041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48199" y="4267200"/>
            <a:ext cx="4953001" cy="1785104"/>
          </a:xfrm>
          <a:prstGeom prst="rect">
            <a:avLst/>
          </a:prstGeom>
          <a:noFill/>
        </p:spPr>
        <p:txBody>
          <a:bodyPr wrap="square" rtlCol="0">
            <a:spAutoFit/>
          </a:bodyPr>
          <a:lstStyle/>
          <a:p>
            <a:r>
              <a:rPr lang="en-CA" sz="1100" dirty="0"/>
              <a:t>Ian Moss</a:t>
            </a:r>
            <a:endParaRPr lang="en-US" sz="1100" dirty="0"/>
          </a:p>
          <a:p>
            <a:r>
              <a:rPr lang="en-CA" sz="1100" dirty="0"/>
              <a:t>Chief Executive Officer/Chef de la Direction</a:t>
            </a:r>
            <a:endParaRPr lang="en-US" sz="1100" dirty="0"/>
          </a:p>
          <a:p>
            <a:r>
              <a:rPr lang="en-CA" sz="1100" dirty="0"/>
              <a:t>Speed Skating Canada – </a:t>
            </a:r>
            <a:r>
              <a:rPr lang="en-CA" sz="1100" dirty="0" err="1"/>
              <a:t>Patinage</a:t>
            </a:r>
            <a:r>
              <a:rPr lang="en-CA" sz="1100" dirty="0"/>
              <a:t> de </a:t>
            </a:r>
            <a:r>
              <a:rPr lang="en-CA" sz="1100" dirty="0" err="1"/>
              <a:t>vitesse</a:t>
            </a:r>
            <a:r>
              <a:rPr lang="en-CA" sz="1100" dirty="0"/>
              <a:t> Canada</a:t>
            </a:r>
            <a:endParaRPr lang="en-US" sz="1100" dirty="0"/>
          </a:p>
          <a:p>
            <a:r>
              <a:rPr lang="en-CA" sz="1100" dirty="0"/>
              <a:t>850 Industrial Ave., Suite 17F</a:t>
            </a:r>
            <a:endParaRPr lang="en-US" sz="1100" dirty="0"/>
          </a:p>
          <a:p>
            <a:r>
              <a:rPr lang="en-CA" sz="1100" dirty="0"/>
              <a:t>Ottawa, ON,  K1G 4K2</a:t>
            </a:r>
            <a:endParaRPr lang="en-US" sz="1100" dirty="0"/>
          </a:p>
          <a:p>
            <a:r>
              <a:rPr lang="en-CA" sz="1100" dirty="0"/>
              <a:t>Tel/</a:t>
            </a:r>
            <a:r>
              <a:rPr lang="en-CA" sz="1100" dirty="0" err="1"/>
              <a:t>Tél</a:t>
            </a:r>
            <a:r>
              <a:rPr lang="en-CA" sz="1100" dirty="0"/>
              <a:t>: 613-260-3669 x 102</a:t>
            </a:r>
            <a:endParaRPr lang="en-US" sz="1100" dirty="0"/>
          </a:p>
          <a:p>
            <a:r>
              <a:rPr lang="en-CA" sz="1100" dirty="0"/>
              <a:t>Cell:  613-791-7479</a:t>
            </a:r>
            <a:endParaRPr lang="en-US" sz="1100" dirty="0"/>
          </a:p>
          <a:p>
            <a:r>
              <a:rPr lang="en-CA" sz="1100" dirty="0"/>
              <a:t>Fax: 613-260-3660</a:t>
            </a:r>
            <a:endParaRPr lang="en-US" sz="1100" dirty="0"/>
          </a:p>
          <a:p>
            <a:r>
              <a:rPr lang="en-CA" sz="1100" dirty="0"/>
              <a:t>Email/</a:t>
            </a:r>
            <a:r>
              <a:rPr lang="en-CA" sz="1100" dirty="0" err="1"/>
              <a:t>Courriel</a:t>
            </a:r>
            <a:r>
              <a:rPr lang="en-CA" sz="1100" dirty="0"/>
              <a:t>:  </a:t>
            </a:r>
            <a:r>
              <a:rPr lang="en-CA" sz="1100" u="sng" dirty="0">
                <a:hlinkClick r:id="rId8"/>
              </a:rPr>
              <a:t>imoss@speedskating.ca</a:t>
            </a:r>
            <a:endParaRPr lang="en-US" sz="1100" dirty="0"/>
          </a:p>
          <a:p>
            <a:r>
              <a:rPr lang="en-CA" sz="1100" dirty="0"/>
              <a:t>“The Relentless Pursuit of Excellence / </a:t>
            </a:r>
            <a:r>
              <a:rPr lang="en-CA" sz="1100" dirty="0" err="1"/>
              <a:t>À</a:t>
            </a:r>
            <a:r>
              <a:rPr lang="en-CA" sz="1100" dirty="0"/>
              <a:t> la </a:t>
            </a:r>
            <a:r>
              <a:rPr lang="en-CA" sz="1100" dirty="0" err="1"/>
              <a:t>conquête</a:t>
            </a:r>
            <a:r>
              <a:rPr lang="en-CA" sz="1100" dirty="0"/>
              <a:t> de </a:t>
            </a:r>
            <a:r>
              <a:rPr lang="en-CA" sz="1100" dirty="0" err="1"/>
              <a:t>l’excellence</a:t>
            </a:r>
            <a:r>
              <a:rPr lang="en-CA" sz="1100" dirty="0"/>
              <a:t>”</a:t>
            </a:r>
            <a:r>
              <a:rPr lang="en-US" sz="1100" dirty="0"/>
              <a:t> </a:t>
            </a:r>
          </a:p>
        </p:txBody>
      </p:sp>
      <p:sp>
        <p:nvSpPr>
          <p:cNvPr id="1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9"/>
          <a:stretch>
            <a:fillRect/>
          </a:stretch>
        </p:blipFill>
        <p:spPr>
          <a:xfrm>
            <a:off x="3733800" y="4345983"/>
            <a:ext cx="914400" cy="1673817"/>
          </a:xfrm>
          <a:prstGeom prst="rect">
            <a:avLst/>
          </a:prstGeom>
        </p:spPr>
      </p:pic>
    </p:spTree>
    <p:extLst>
      <p:ext uri="{BB962C8B-B14F-4D97-AF65-F5344CB8AC3E}">
        <p14:creationId xmlns:p14="http://schemas.microsoft.com/office/powerpoint/2010/main" val="535966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extBox 3"/>
          <p:cNvSpPr txBox="1"/>
          <p:nvPr/>
        </p:nvSpPr>
        <p:spPr>
          <a:xfrm>
            <a:off x="2514600" y="1447800"/>
            <a:ext cx="5029201" cy="861774"/>
          </a:xfrm>
          <a:prstGeom prst="rect">
            <a:avLst/>
          </a:prstGeom>
          <a:noFill/>
        </p:spPr>
        <p:txBody>
          <a:bodyPr wrap="square" rtlCol="0">
            <a:spAutoFit/>
          </a:bodyPr>
          <a:lstStyle/>
          <a:p>
            <a:r>
              <a:rPr lang="en-US" sz="3200" b="1" dirty="0" err="1" smtClean="0"/>
              <a:t>Exemples</a:t>
            </a:r>
            <a:r>
              <a:rPr lang="en-US" sz="3200" b="1" dirty="0"/>
              <a:t> </a:t>
            </a:r>
            <a:r>
              <a:rPr lang="en-US" sz="3200" b="1" dirty="0" err="1"/>
              <a:t>bo</a:t>
            </a:r>
            <a:r>
              <a:rPr lang="fr-FR" sz="3200" b="1" dirty="0" err="1"/>
              <a:t>îte</a:t>
            </a:r>
            <a:r>
              <a:rPr lang="fr-FR" sz="3200" b="1" dirty="0"/>
              <a:t> </a:t>
            </a:r>
            <a:r>
              <a:rPr lang="fr-FR" sz="3200" b="1" dirty="0" smtClean="0"/>
              <a:t>vocale</a:t>
            </a:r>
            <a:endParaRPr lang="en-US" sz="3200" b="1" dirty="0" smtClean="0"/>
          </a:p>
          <a:p>
            <a:pPr marL="342900" indent="-342900">
              <a:buFont typeface="+mj-lt"/>
              <a:buAutoNum type="arabicParenR"/>
            </a:pPr>
            <a:endParaRPr lang="en-US" dirty="0" smtClean="0"/>
          </a:p>
        </p:txBody>
      </p:sp>
      <p:sp>
        <p:nvSpPr>
          <p:cNvPr id="6" name="TextBox 5"/>
          <p:cNvSpPr txBox="1"/>
          <p:nvPr/>
        </p:nvSpPr>
        <p:spPr>
          <a:xfrm>
            <a:off x="990600" y="2514600"/>
            <a:ext cx="7391400" cy="3754874"/>
          </a:xfrm>
          <a:prstGeom prst="rect">
            <a:avLst/>
          </a:prstGeom>
          <a:noFill/>
        </p:spPr>
        <p:txBody>
          <a:bodyPr wrap="square" rtlCol="0">
            <a:spAutoFit/>
          </a:bodyPr>
          <a:lstStyle/>
          <a:p>
            <a:r>
              <a:rPr lang="fr-CA" sz="1400" b="1" u="sng" dirty="0"/>
              <a:t>Boîte vocale – messages réguliers / </a:t>
            </a:r>
            <a:r>
              <a:rPr lang="fr-CA" sz="1400" b="1" u="sng" dirty="0" err="1"/>
              <a:t>Voicemail</a:t>
            </a:r>
            <a:r>
              <a:rPr lang="fr-CA" sz="1400" b="1" u="sng" dirty="0"/>
              <a:t> – Regular Messages</a:t>
            </a:r>
            <a:endParaRPr lang="en-CA" sz="1400" dirty="0"/>
          </a:p>
          <a:p>
            <a:r>
              <a:rPr lang="fr-CA" sz="1400" dirty="0"/>
              <a:t> </a:t>
            </a:r>
            <a:endParaRPr lang="en-CA" sz="1400" dirty="0"/>
          </a:p>
          <a:p>
            <a:r>
              <a:rPr lang="fr-CA" sz="1400" b="1" dirty="0"/>
              <a:t>Option </a:t>
            </a:r>
            <a:r>
              <a:rPr lang="fr-CA" sz="1400" b="1" dirty="0" smtClean="0"/>
              <a:t>1</a:t>
            </a:r>
            <a:endParaRPr lang="en-CA" sz="1400" dirty="0"/>
          </a:p>
          <a:p>
            <a:r>
              <a:rPr lang="fr-CA" sz="1400" dirty="0"/>
              <a:t>Bonjour, ici </a:t>
            </a:r>
            <a:r>
              <a:rPr lang="fr-CA" sz="1400" b="1" dirty="0"/>
              <a:t>votre</a:t>
            </a:r>
            <a:r>
              <a:rPr lang="fr-CA" sz="1400" dirty="0"/>
              <a:t> </a:t>
            </a:r>
            <a:r>
              <a:rPr lang="fr-CA" sz="1400" b="1" dirty="0"/>
              <a:t>nom</a:t>
            </a:r>
            <a:r>
              <a:rPr lang="fr-CA" sz="1400" dirty="0"/>
              <a:t>. Veuillez laisser un message au timbre sonore ou composer le </a:t>
            </a:r>
            <a:r>
              <a:rPr lang="fr-CA" sz="1400" b="1" dirty="0"/>
              <a:t>numéro de téléphone d’un collègue</a:t>
            </a:r>
            <a:r>
              <a:rPr lang="fr-CA" sz="1400" dirty="0"/>
              <a:t> pour parler à </a:t>
            </a:r>
            <a:r>
              <a:rPr lang="fr-CA" sz="1400" b="1" dirty="0"/>
              <a:t>nom du collègue</a:t>
            </a:r>
            <a:r>
              <a:rPr lang="fr-CA" sz="1400" dirty="0"/>
              <a:t>. Merci.</a:t>
            </a:r>
            <a:endParaRPr lang="en-CA" sz="1400" dirty="0"/>
          </a:p>
          <a:p>
            <a:r>
              <a:rPr lang="fr-CA" sz="1400" dirty="0"/>
              <a:t> </a:t>
            </a:r>
            <a:endParaRPr lang="en-CA" sz="1400" dirty="0"/>
          </a:p>
          <a:p>
            <a:r>
              <a:rPr lang="en-CA" sz="1400" dirty="0"/>
              <a:t>Hello, this is </a:t>
            </a:r>
            <a:r>
              <a:rPr lang="en-CA" sz="1400" b="1" dirty="0"/>
              <a:t>your name</a:t>
            </a:r>
            <a:r>
              <a:rPr lang="en-CA" sz="1400" dirty="0"/>
              <a:t>. Please leave a message after the tone or dial </a:t>
            </a:r>
            <a:r>
              <a:rPr lang="en-CA" sz="1400" b="1" dirty="0"/>
              <a:t>a co-worker’s phone number</a:t>
            </a:r>
            <a:r>
              <a:rPr lang="en-CA" sz="1400" dirty="0"/>
              <a:t> to speak to </a:t>
            </a:r>
            <a:r>
              <a:rPr lang="en-CA" sz="1400" b="1" dirty="0"/>
              <a:t>co-worker’s name</a:t>
            </a:r>
            <a:r>
              <a:rPr lang="en-CA" sz="1400" dirty="0"/>
              <a:t>. </a:t>
            </a:r>
            <a:r>
              <a:rPr lang="fr-CA" sz="1400" dirty="0" err="1"/>
              <a:t>Thank</a:t>
            </a:r>
            <a:r>
              <a:rPr lang="fr-CA" sz="1400" dirty="0"/>
              <a:t> </a:t>
            </a:r>
            <a:r>
              <a:rPr lang="fr-CA" sz="1400" dirty="0" err="1"/>
              <a:t>you</a:t>
            </a:r>
            <a:r>
              <a:rPr lang="fr-CA" sz="1400" dirty="0"/>
              <a:t>. </a:t>
            </a:r>
            <a:endParaRPr lang="en-CA" sz="1400" dirty="0"/>
          </a:p>
          <a:p>
            <a:r>
              <a:rPr lang="fr-CA" sz="1400" dirty="0"/>
              <a:t> </a:t>
            </a:r>
            <a:endParaRPr lang="en-CA" sz="1400" dirty="0"/>
          </a:p>
          <a:p>
            <a:r>
              <a:rPr lang="fr-FR" sz="1400" b="1" dirty="0"/>
              <a:t>Option 2</a:t>
            </a:r>
            <a:endParaRPr lang="en-CA" sz="1400" dirty="0"/>
          </a:p>
          <a:p>
            <a:r>
              <a:rPr lang="fr-FR" sz="1400" dirty="0"/>
              <a:t>Bonjour. Vous avez joint </a:t>
            </a:r>
            <a:r>
              <a:rPr lang="fr-FR" sz="1400" b="1" dirty="0"/>
              <a:t>nom</a:t>
            </a:r>
            <a:r>
              <a:rPr lang="fr-FR" sz="1400" dirty="0"/>
              <a:t> de l’Unité </a:t>
            </a:r>
            <a:r>
              <a:rPr lang="fr-FR" sz="1400" b="1" dirty="0"/>
              <a:t>XX</a:t>
            </a:r>
            <a:r>
              <a:rPr lang="fr-FR" sz="1400" dirty="0"/>
              <a:t>. Je suis au bureau mais présentement dans l'impossibilité de prendre votre appel. Veuillez me laisser un message détaillé et je vous rappellerai dès que possible. Merci</a:t>
            </a:r>
            <a:r>
              <a:rPr lang="fr-FR" sz="1400" dirty="0" smtClean="0"/>
              <a:t>.</a:t>
            </a:r>
          </a:p>
          <a:p>
            <a:endParaRPr lang="en-CA" sz="1400" dirty="0"/>
          </a:p>
          <a:p>
            <a:r>
              <a:rPr lang="en-CA" sz="1400" dirty="0"/>
              <a:t>Hello. This is </a:t>
            </a:r>
            <a:r>
              <a:rPr lang="en-CA" sz="1400" b="1" dirty="0"/>
              <a:t>name </a:t>
            </a:r>
            <a:r>
              <a:rPr lang="en-CA" sz="1400" dirty="0"/>
              <a:t>in the </a:t>
            </a:r>
            <a:r>
              <a:rPr lang="en-CA" sz="1400" b="1" dirty="0"/>
              <a:t>XX</a:t>
            </a:r>
            <a:r>
              <a:rPr lang="en-CA" sz="1400" dirty="0"/>
              <a:t> Unit. I am in the office; however I am currently away from my desk. Please leave me a detailed message and I'll return your call as soon as possible. Thank you for calling</a:t>
            </a:r>
            <a:r>
              <a:rPr lang="en-CA" sz="1400" dirty="0" smtClean="0"/>
              <a:t>.</a:t>
            </a:r>
            <a:endParaRPr lang="en-CA" sz="1400" dirty="0"/>
          </a:p>
        </p:txBody>
      </p:sp>
    </p:spTree>
    <p:extLst>
      <p:ext uri="{BB962C8B-B14F-4D97-AF65-F5344CB8AC3E}">
        <p14:creationId xmlns:p14="http://schemas.microsoft.com/office/powerpoint/2010/main" val="84987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Questions &amp; Poll / Questions et </a:t>
            </a:r>
            <a:r>
              <a:rPr lang="en-US" sz="6000" dirty="0" err="1" smtClean="0"/>
              <a:t>sondage</a:t>
            </a:r>
            <a:endParaRPr lang="en-US" sz="6000" dirty="0"/>
          </a:p>
        </p:txBody>
      </p:sp>
    </p:spTree>
    <p:extLst>
      <p:ext uri="{BB962C8B-B14F-4D97-AF65-F5344CB8AC3E}">
        <p14:creationId xmlns:p14="http://schemas.microsoft.com/office/powerpoint/2010/main" val="70992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350248" y="1362153"/>
            <a:ext cx="6443503" cy="6511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Terminology / </a:t>
            </a:r>
            <a:r>
              <a:rPr lang="fr-FR" dirty="0"/>
              <a:t>Terminologie </a:t>
            </a:r>
            <a:r>
              <a:rPr lang="en-CA" dirty="0" smtClean="0"/>
              <a:t> </a:t>
            </a:r>
            <a:endParaRPr lang="en-CA" b="1" kern="0" dirty="0">
              <a:solidFill>
                <a:sysClr val="windowText" lastClr="000000"/>
              </a:solidFill>
            </a:endParaRPr>
          </a:p>
        </p:txBody>
      </p:sp>
      <p:pic>
        <p:nvPicPr>
          <p:cNvPr id="5" name="Picture 4"/>
          <p:cNvPicPr>
            <a:picLocks noChangeAspect="1"/>
          </p:cNvPicPr>
          <p:nvPr/>
        </p:nvPicPr>
        <p:blipFill>
          <a:blip r:embed="rId3"/>
          <a:stretch>
            <a:fillRect/>
          </a:stretch>
        </p:blipFill>
        <p:spPr>
          <a:xfrm>
            <a:off x="2724149" y="2590800"/>
            <a:ext cx="3695700" cy="2717800"/>
          </a:xfrm>
          <a:prstGeom prst="rect">
            <a:avLst/>
          </a:prstGeom>
        </p:spPr>
      </p:pic>
    </p:spTree>
    <p:extLst>
      <p:ext uri="{BB962C8B-B14F-4D97-AF65-F5344CB8AC3E}">
        <p14:creationId xmlns:p14="http://schemas.microsoft.com/office/powerpoint/2010/main" val="404918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0" y="0"/>
            <a:ext cx="9144000" cy="6858000"/>
          </a:xfrm>
          <a:prstGeom prst="rect">
            <a:avLst/>
          </a:prstGeom>
        </p:spPr>
      </p:pic>
      <p:sp>
        <p:nvSpPr>
          <p:cNvPr id="3" name="Shape 67"/>
          <p:cNvSpPr txBox="1">
            <a:spLocks/>
          </p:cNvSpPr>
          <p:nvPr/>
        </p:nvSpPr>
        <p:spPr>
          <a:xfrm>
            <a:off x="1671797" y="1219200"/>
            <a:ext cx="5800406" cy="11499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a:t>Terminology / </a:t>
            </a:r>
            <a:r>
              <a:rPr lang="fr-FR" dirty="0"/>
              <a:t>Terminologie</a:t>
            </a:r>
            <a:endParaRPr lang="en-CA" b="1" kern="0" dirty="0">
              <a:solidFill>
                <a:sysClr val="windowText" lastClr="000000"/>
              </a:solidFill>
            </a:endParaRPr>
          </a:p>
        </p:txBody>
      </p:sp>
      <p:sp>
        <p:nvSpPr>
          <p:cNvPr id="4" name="TextBox 3"/>
          <p:cNvSpPr txBox="1"/>
          <p:nvPr/>
        </p:nvSpPr>
        <p:spPr>
          <a:xfrm>
            <a:off x="1328897" y="5029200"/>
            <a:ext cx="7357903" cy="1754326"/>
          </a:xfrm>
          <a:prstGeom prst="rect">
            <a:avLst/>
          </a:prstGeom>
          <a:noFill/>
        </p:spPr>
        <p:txBody>
          <a:bodyPr wrap="square" rtlCol="0">
            <a:spAutoFit/>
          </a:bodyPr>
          <a:lstStyle/>
          <a:p>
            <a:endParaRPr lang="fr-CA" sz="1200" b="1" dirty="0" smtClean="0"/>
          </a:p>
          <a:p>
            <a:r>
              <a:rPr lang="fr-CA" sz="2400" b="1" dirty="0" smtClean="0"/>
              <a:t>Banques </a:t>
            </a:r>
            <a:r>
              <a:rPr lang="fr-CA" sz="2400" b="1" dirty="0"/>
              <a:t>de données terminologiques et linguistique</a:t>
            </a:r>
            <a:r>
              <a:rPr lang="en-US" sz="2400" b="1" dirty="0" smtClean="0"/>
              <a:t>s *</a:t>
            </a:r>
            <a:endParaRPr lang="en-US" sz="2400" b="1" dirty="0"/>
          </a:p>
          <a:p>
            <a:endParaRPr lang="en-US" dirty="0" smtClean="0"/>
          </a:p>
          <a:p>
            <a:r>
              <a:rPr lang="en-US" dirty="0" smtClean="0"/>
              <a:t>Le </a:t>
            </a:r>
            <a:r>
              <a:rPr lang="en-US" dirty="0" err="1" smtClean="0"/>
              <a:t>portail</a:t>
            </a:r>
            <a:r>
              <a:rPr lang="en-US" dirty="0" smtClean="0"/>
              <a:t> </a:t>
            </a:r>
            <a:r>
              <a:rPr lang="en-US" dirty="0" err="1" smtClean="0"/>
              <a:t>linguistique</a:t>
            </a:r>
            <a:r>
              <a:rPr lang="en-US" dirty="0" smtClean="0"/>
              <a:t> du Canada </a:t>
            </a:r>
          </a:p>
          <a:p>
            <a:r>
              <a:rPr lang="en-CA" u="sng" dirty="0" smtClean="0">
                <a:hlinkClick r:id="rId3"/>
              </a:rPr>
              <a:t>http</a:t>
            </a:r>
            <a:r>
              <a:rPr lang="en-CA" u="sng" dirty="0">
                <a:hlinkClick r:id="rId3"/>
              </a:rPr>
              <a:t>://</a:t>
            </a:r>
            <a:r>
              <a:rPr lang="en-CA" u="sng" dirty="0" smtClean="0">
                <a:hlinkClick r:id="rId3"/>
              </a:rPr>
              <a:t>www.noslangues-ourlanguages.gc.ca/index-fra.php</a:t>
            </a:r>
            <a:endParaRPr lang="en-CA" u="sng" dirty="0" smtClean="0"/>
          </a:p>
          <a:p>
            <a:endParaRPr lang="en-CA" dirty="0"/>
          </a:p>
        </p:txBody>
      </p:sp>
      <p:pic>
        <p:nvPicPr>
          <p:cNvPr id="1026" name="Picture 2" descr="P:\Communication\Webinars\Official Languages\Graphics\portail linguistiq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1928806"/>
            <a:ext cx="4209088" cy="325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6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066800" y="1219200"/>
            <a:ext cx="7162800" cy="6155531"/>
          </a:xfrm>
          <a:prstGeom prst="rect">
            <a:avLst/>
          </a:prstGeom>
          <a:noFill/>
        </p:spPr>
        <p:txBody>
          <a:bodyPr wrap="square" rtlCol="0">
            <a:spAutoFit/>
          </a:bodyPr>
          <a:lstStyle/>
          <a:p>
            <a:r>
              <a:rPr lang="en-US" sz="2800" b="1" dirty="0" err="1" smtClean="0"/>
              <a:t>Lexiques</a:t>
            </a:r>
            <a:r>
              <a:rPr lang="en-US" sz="2800" b="1" dirty="0" smtClean="0"/>
              <a:t> de sport * </a:t>
            </a:r>
          </a:p>
          <a:p>
            <a:endParaRPr lang="en-US" sz="2400" b="1" dirty="0" smtClean="0"/>
          </a:p>
          <a:p>
            <a:pPr marL="342900" indent="-342900">
              <a:buFont typeface="+mj-lt"/>
              <a:buAutoNum type="arabicParenR"/>
            </a:pPr>
            <a:r>
              <a:rPr lang="en-US" dirty="0" err="1" smtClean="0"/>
              <a:t>Lexique</a:t>
            </a:r>
            <a:r>
              <a:rPr lang="en-US" dirty="0" smtClean="0"/>
              <a:t> de Sport Canada - </a:t>
            </a:r>
            <a:r>
              <a:rPr lang="en-US" dirty="0" smtClean="0">
                <a:hlinkClick r:id="rId3"/>
              </a:rPr>
              <a:t>http://publications.gc.ca/site/fra/289899/publication.html</a:t>
            </a:r>
            <a:endParaRPr lang="en-US" dirty="0" smtClean="0"/>
          </a:p>
          <a:p>
            <a:pPr marL="342900" indent="-342900">
              <a:buFont typeface="+mj-lt"/>
              <a:buAutoNum type="arabicParenR"/>
            </a:pPr>
            <a:r>
              <a:rPr lang="en-US" dirty="0" err="1" smtClean="0"/>
              <a:t>Lexiques</a:t>
            </a:r>
            <a:r>
              <a:rPr lang="en-US" dirty="0" smtClean="0"/>
              <a:t> des sport </a:t>
            </a:r>
            <a:r>
              <a:rPr lang="en-US" dirty="0" err="1" smtClean="0"/>
              <a:t>d’été</a:t>
            </a:r>
            <a:r>
              <a:rPr lang="en-US" dirty="0" smtClean="0"/>
              <a:t>:</a:t>
            </a:r>
          </a:p>
          <a:p>
            <a:pPr marL="800100" lvl="1" indent="-342900">
              <a:buFont typeface="+mj-lt"/>
              <a:buAutoNum type="alphaLcPeriod"/>
            </a:pPr>
            <a:r>
              <a:rPr lang="en-CA" dirty="0" err="1"/>
              <a:t>Lexique</a:t>
            </a:r>
            <a:r>
              <a:rPr lang="en-CA" dirty="0"/>
              <a:t> des sports </a:t>
            </a:r>
            <a:r>
              <a:rPr lang="en-CA" dirty="0" err="1"/>
              <a:t>olympiques</a:t>
            </a:r>
            <a:r>
              <a:rPr lang="en-CA" dirty="0"/>
              <a:t> et </a:t>
            </a:r>
            <a:r>
              <a:rPr lang="en-CA" dirty="0" err="1"/>
              <a:t>paralympiques</a:t>
            </a:r>
            <a:r>
              <a:rPr lang="en-CA" dirty="0"/>
              <a:t> </a:t>
            </a:r>
            <a:r>
              <a:rPr lang="en-CA" dirty="0" err="1"/>
              <a:t>d’été</a:t>
            </a:r>
            <a:r>
              <a:rPr lang="en-CA" dirty="0"/>
              <a:t> (</a:t>
            </a:r>
            <a:r>
              <a:rPr lang="en-CA" dirty="0" err="1"/>
              <a:t>Londres</a:t>
            </a:r>
            <a:r>
              <a:rPr lang="en-CA" dirty="0"/>
              <a:t> </a:t>
            </a:r>
            <a:r>
              <a:rPr lang="en-CA" dirty="0" smtClean="0"/>
              <a:t>2012</a:t>
            </a:r>
            <a:r>
              <a:rPr lang="en-US" dirty="0" smtClean="0"/>
              <a:t>) </a:t>
            </a:r>
            <a:r>
              <a:rPr lang="en-US" dirty="0"/>
              <a:t>- </a:t>
            </a:r>
            <a:r>
              <a:rPr lang="en-US" dirty="0">
                <a:hlinkClick r:id="rId4"/>
              </a:rPr>
              <a:t>http://</a:t>
            </a:r>
            <a:r>
              <a:rPr lang="en-US" dirty="0" smtClean="0">
                <a:hlinkClick r:id="rId4"/>
              </a:rPr>
              <a:t>www.lexique-jo.org/2012/index1.html</a:t>
            </a:r>
            <a:endParaRPr lang="en-US" dirty="0" smtClean="0"/>
          </a:p>
          <a:p>
            <a:pPr marL="800100" lvl="1" indent="-342900">
              <a:buFont typeface="+mj-lt"/>
              <a:buAutoNum type="alphaLcPeriod"/>
            </a:pPr>
            <a:r>
              <a:rPr lang="en-CA" dirty="0" err="1"/>
              <a:t>Lexique</a:t>
            </a:r>
            <a:r>
              <a:rPr lang="en-CA" dirty="0"/>
              <a:t> des sports </a:t>
            </a:r>
            <a:r>
              <a:rPr lang="en-CA" dirty="0" err="1"/>
              <a:t>olympiques</a:t>
            </a:r>
            <a:r>
              <a:rPr lang="en-CA" dirty="0"/>
              <a:t> et </a:t>
            </a:r>
            <a:r>
              <a:rPr lang="en-CA" dirty="0" err="1"/>
              <a:t>paralympiques</a:t>
            </a:r>
            <a:r>
              <a:rPr lang="en-CA" dirty="0"/>
              <a:t> </a:t>
            </a:r>
            <a:r>
              <a:rPr lang="en-CA" dirty="0" err="1"/>
              <a:t>d’été</a:t>
            </a:r>
            <a:r>
              <a:rPr lang="en-CA" dirty="0"/>
              <a:t> (</a:t>
            </a:r>
            <a:r>
              <a:rPr lang="en-CA" dirty="0" err="1"/>
              <a:t>Pékin</a:t>
            </a:r>
            <a:r>
              <a:rPr lang="en-CA" dirty="0"/>
              <a:t> 2008</a:t>
            </a:r>
            <a:r>
              <a:rPr lang="en-US" dirty="0" smtClean="0"/>
              <a:t>) </a:t>
            </a:r>
            <a:r>
              <a:rPr lang="en-US" dirty="0"/>
              <a:t>- </a:t>
            </a:r>
            <a:r>
              <a:rPr lang="en-US" dirty="0">
                <a:hlinkClick r:id="rId5"/>
              </a:rPr>
              <a:t>http://www.lexique-jo.org/beijin</a:t>
            </a:r>
            <a:r>
              <a:rPr lang="en-US" dirty="0" smtClean="0">
                <a:hlinkClick r:id="rId5"/>
              </a:rPr>
              <a:t>/</a:t>
            </a:r>
            <a:endParaRPr lang="en-US" dirty="0" smtClean="0"/>
          </a:p>
          <a:p>
            <a:pPr marL="800100" lvl="1" indent="-342900">
              <a:buFont typeface="+mj-lt"/>
              <a:buAutoNum type="alphaLcPeriod"/>
            </a:pPr>
            <a:r>
              <a:rPr lang="en-CA" dirty="0" err="1"/>
              <a:t>Lexique</a:t>
            </a:r>
            <a:r>
              <a:rPr lang="en-CA" dirty="0"/>
              <a:t> </a:t>
            </a:r>
            <a:r>
              <a:rPr lang="en-CA" dirty="0" err="1"/>
              <a:t>panafricain</a:t>
            </a:r>
            <a:r>
              <a:rPr lang="en-CA" dirty="0"/>
              <a:t> des sports (2005</a:t>
            </a:r>
            <a:r>
              <a:rPr lang="en-US" dirty="0"/>
              <a:t>) - </a:t>
            </a:r>
            <a:r>
              <a:rPr lang="en-CA" u="sng" dirty="0">
                <a:hlinkClick r:id="rId6"/>
              </a:rPr>
              <a:t>http://</a:t>
            </a:r>
            <a:r>
              <a:rPr lang="en-CA" u="sng" dirty="0" smtClean="0">
                <a:hlinkClick r:id="rId6"/>
              </a:rPr>
              <a:t>publications.gc.ca/site/fra/271619/publication.html</a:t>
            </a:r>
            <a:endParaRPr lang="en-US" dirty="0" smtClean="0"/>
          </a:p>
          <a:p>
            <a:pPr marL="800100" lvl="1" indent="-342900">
              <a:buFont typeface="+mj-lt"/>
              <a:buAutoNum type="alphaLcPeriod"/>
            </a:pPr>
            <a:r>
              <a:rPr lang="en-US" dirty="0" smtClean="0"/>
              <a:t>Soccer </a:t>
            </a:r>
            <a:r>
              <a:rPr lang="en-US" dirty="0"/>
              <a:t>Glossary - </a:t>
            </a:r>
            <a:r>
              <a:rPr lang="en-US" dirty="0">
                <a:hlinkClick r:id="rId7"/>
              </a:rPr>
              <a:t>http://www.btb.termiumplus.gc.ca/tpv2alpha/alpha-eng.html?lang=eng&amp;srchtxt=&amp;</a:t>
            </a:r>
            <a:r>
              <a:rPr lang="en-US" dirty="0" smtClean="0">
                <a:hlinkClick r:id="rId7"/>
              </a:rPr>
              <a:t>i=1&amp;index=alt&amp;codom2nd=1&amp;page=publications/soccer-eng</a:t>
            </a:r>
            <a:endParaRPr lang="en-US" dirty="0"/>
          </a:p>
          <a:p>
            <a:pPr marL="342900" indent="-342900">
              <a:buFont typeface="+mj-lt"/>
              <a:buAutoNum type="arabicParenR"/>
            </a:pPr>
            <a:r>
              <a:rPr lang="en-US" dirty="0" err="1" smtClean="0"/>
              <a:t>Lexiques</a:t>
            </a:r>
            <a:r>
              <a:rPr lang="en-US" dirty="0" smtClean="0"/>
              <a:t> des sports </a:t>
            </a:r>
            <a:r>
              <a:rPr lang="en-US" dirty="0" err="1" smtClean="0"/>
              <a:t>d’hiver</a:t>
            </a:r>
            <a:r>
              <a:rPr lang="en-US" dirty="0" smtClean="0"/>
              <a:t>:</a:t>
            </a:r>
          </a:p>
          <a:p>
            <a:pPr marL="800100" lvl="1" indent="-342900">
              <a:buFont typeface="+mj-lt"/>
              <a:buAutoNum type="alphaLcPeriod"/>
            </a:pPr>
            <a:r>
              <a:rPr lang="en-CA" dirty="0" err="1"/>
              <a:t>Lexique</a:t>
            </a:r>
            <a:r>
              <a:rPr lang="en-CA" dirty="0"/>
              <a:t> des sports </a:t>
            </a:r>
            <a:r>
              <a:rPr lang="en-CA" dirty="0" err="1"/>
              <a:t>paralympiques</a:t>
            </a:r>
            <a:r>
              <a:rPr lang="en-CA" dirty="0"/>
              <a:t> </a:t>
            </a:r>
            <a:r>
              <a:rPr lang="en-CA" dirty="0" err="1"/>
              <a:t>d’hiver</a:t>
            </a:r>
            <a:r>
              <a:rPr lang="en-CA" dirty="0"/>
              <a:t> – (Vancouver </a:t>
            </a:r>
            <a:r>
              <a:rPr lang="en-CA" dirty="0" smtClean="0"/>
              <a:t>2010)</a:t>
            </a:r>
            <a:r>
              <a:rPr lang="en-US" dirty="0" smtClean="0"/>
              <a:t>- </a:t>
            </a:r>
            <a:r>
              <a:rPr lang="fr-FR" u="sng" dirty="0">
                <a:hlinkClick r:id="rId8"/>
              </a:rPr>
              <a:t>http://publications.gc.ca/site/fra/358857/publication.html</a:t>
            </a:r>
            <a:endParaRPr lang="en-US" dirty="0" smtClean="0"/>
          </a:p>
          <a:p>
            <a:pPr marL="800100" lvl="1" indent="-342900">
              <a:buFont typeface="+mj-lt"/>
              <a:buAutoNum type="alphaLcPeriod"/>
            </a:pPr>
            <a:endParaRPr lang="en-US" dirty="0"/>
          </a:p>
          <a:p>
            <a:endParaRPr lang="en-US" dirty="0" smtClean="0"/>
          </a:p>
          <a:p>
            <a:endParaRPr lang="en-US" dirty="0" smtClean="0"/>
          </a:p>
        </p:txBody>
      </p:sp>
    </p:spTree>
    <p:extLst>
      <p:ext uri="{BB962C8B-B14F-4D97-AF65-F5344CB8AC3E}">
        <p14:creationId xmlns:p14="http://schemas.microsoft.com/office/powerpoint/2010/main" val="187906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066800"/>
            <a:ext cx="8763000" cy="6340197"/>
          </a:xfrm>
          <a:prstGeom prst="rect">
            <a:avLst/>
          </a:prstGeom>
          <a:noFill/>
        </p:spPr>
        <p:txBody>
          <a:bodyPr wrap="square" rtlCol="0">
            <a:spAutoFit/>
          </a:bodyPr>
          <a:lstStyle/>
          <a:p>
            <a:r>
              <a:rPr lang="en-US" sz="2800" b="1" dirty="0" smtClean="0"/>
              <a:t>Guides *</a:t>
            </a:r>
          </a:p>
          <a:p>
            <a:pPr marL="800100" lvl="1" indent="-342900">
              <a:buFont typeface="+mj-lt"/>
              <a:buAutoNum type="arabicParenR"/>
            </a:pPr>
            <a:endParaRPr lang="en-US" dirty="0" smtClean="0"/>
          </a:p>
          <a:p>
            <a:pPr marL="800100" lvl="1" indent="-342900">
              <a:buFont typeface="+mj-lt"/>
              <a:buAutoNum type="arabicParenR"/>
            </a:pPr>
            <a:r>
              <a:rPr lang="en-US" dirty="0" smtClean="0"/>
              <a:t>Aides à </a:t>
            </a:r>
            <a:r>
              <a:rPr lang="en-US" dirty="0"/>
              <a:t>la </a:t>
            </a:r>
            <a:r>
              <a:rPr lang="en-US" dirty="0" err="1"/>
              <a:t>rédaction</a:t>
            </a:r>
            <a:r>
              <a:rPr lang="en-US" dirty="0"/>
              <a:t> </a:t>
            </a:r>
            <a:endParaRPr lang="en-US" dirty="0" smtClean="0"/>
          </a:p>
          <a:p>
            <a:pPr marL="1257300" lvl="2" indent="-342900">
              <a:buFont typeface="Arial" panose="020B0604020202020204" pitchFamily="34" charset="0"/>
              <a:buChar char="•"/>
            </a:pPr>
            <a:r>
              <a:rPr lang="en-US" dirty="0" smtClean="0"/>
              <a:t>Guide de </a:t>
            </a:r>
            <a:r>
              <a:rPr lang="en-US" dirty="0" err="1" smtClean="0"/>
              <a:t>rédaction</a:t>
            </a:r>
            <a:r>
              <a:rPr lang="en-US" dirty="0" smtClean="0"/>
              <a:t> et de style </a:t>
            </a:r>
            <a:r>
              <a:rPr lang="en-US" dirty="0" err="1" smtClean="0"/>
              <a:t>en</a:t>
            </a:r>
            <a:r>
              <a:rPr lang="en-US" dirty="0" smtClean="0"/>
              <a:t> </a:t>
            </a:r>
            <a:r>
              <a:rPr lang="en-US" dirty="0" err="1" smtClean="0"/>
              <a:t>français</a:t>
            </a:r>
            <a:r>
              <a:rPr lang="en-US" dirty="0" smtClean="0"/>
              <a:t> - </a:t>
            </a:r>
            <a:r>
              <a:rPr lang="fr-CA" u="sng" dirty="0">
                <a:hlinkClick r:id="rId3"/>
              </a:rPr>
              <a:t>http://communications.pch.gc.ca/guides/style_f.cfm</a:t>
            </a:r>
            <a:endParaRPr lang="en-CA" dirty="0"/>
          </a:p>
          <a:p>
            <a:pPr marL="1257300" lvl="2" indent="-342900">
              <a:buFont typeface="Arial" panose="020B0604020202020204" pitchFamily="34" charset="0"/>
              <a:buChar char="•"/>
            </a:pPr>
            <a:r>
              <a:rPr lang="en-US" dirty="0" smtClean="0"/>
              <a:t>English Writing and Style Guide - </a:t>
            </a:r>
            <a:r>
              <a:rPr lang="en-CA" u="sng" dirty="0">
                <a:hlinkClick r:id="rId4"/>
              </a:rPr>
              <a:t>http://</a:t>
            </a:r>
            <a:r>
              <a:rPr lang="en-CA" u="sng" dirty="0" smtClean="0">
                <a:hlinkClick r:id="rId4"/>
              </a:rPr>
              <a:t>communications.pch.gc.ca/guides/style_e.cfm</a:t>
            </a:r>
            <a:endParaRPr lang="en-US" dirty="0" smtClean="0"/>
          </a:p>
          <a:p>
            <a:pPr marL="800100" lvl="1" indent="-342900">
              <a:buFont typeface="+mj-lt"/>
              <a:buAutoNum type="arabicParenR"/>
            </a:pPr>
            <a:r>
              <a:rPr lang="en-US" dirty="0" err="1" smtClean="0"/>
              <a:t>Mettre</a:t>
            </a:r>
            <a:r>
              <a:rPr lang="en-US" dirty="0" smtClean="0"/>
              <a:t> </a:t>
            </a:r>
            <a:r>
              <a:rPr lang="en-US" dirty="0" err="1" smtClean="0"/>
              <a:t>en</a:t>
            </a:r>
            <a:r>
              <a:rPr lang="en-US" dirty="0" smtClean="0"/>
              <a:t> </a:t>
            </a:r>
            <a:r>
              <a:rPr lang="en-US" dirty="0" err="1" smtClean="0"/>
              <a:t>valeur</a:t>
            </a:r>
            <a:r>
              <a:rPr lang="en-US" dirty="0" smtClean="0"/>
              <a:t> les </a:t>
            </a:r>
            <a:r>
              <a:rPr lang="en-US" dirty="0" err="1" smtClean="0"/>
              <a:t>langues</a:t>
            </a:r>
            <a:r>
              <a:rPr lang="en-US" dirty="0" smtClean="0"/>
              <a:t> </a:t>
            </a:r>
            <a:r>
              <a:rPr lang="en-US" dirty="0" err="1" smtClean="0"/>
              <a:t>officielles</a:t>
            </a:r>
            <a:endParaRPr lang="en-US" dirty="0" smtClean="0"/>
          </a:p>
          <a:p>
            <a:pPr marL="1257300" lvl="2" indent="-342900">
              <a:buFont typeface="Arial" panose="020B0604020202020204" pitchFamily="34" charset="0"/>
              <a:buChar char="•"/>
            </a:pPr>
            <a:r>
              <a:rPr lang="en-CA" dirty="0" err="1"/>
              <a:t>L’organisation</a:t>
            </a:r>
            <a:r>
              <a:rPr lang="en-CA" dirty="0"/>
              <a:t> d’un </a:t>
            </a:r>
            <a:r>
              <a:rPr lang="en-CA" dirty="0" err="1"/>
              <a:t>événement</a:t>
            </a:r>
            <a:r>
              <a:rPr lang="en-CA" dirty="0"/>
              <a:t> </a:t>
            </a:r>
            <a:r>
              <a:rPr lang="en-CA" dirty="0" err="1"/>
              <a:t>sportif</a:t>
            </a:r>
            <a:r>
              <a:rPr lang="en-CA" dirty="0"/>
              <a:t> </a:t>
            </a:r>
            <a:r>
              <a:rPr lang="en-CA" dirty="0" err="1"/>
              <a:t>d’envergure</a:t>
            </a:r>
            <a:r>
              <a:rPr lang="en-CA" dirty="0"/>
              <a:t> au Canada : Guide </a:t>
            </a:r>
            <a:r>
              <a:rPr lang="en-CA" dirty="0" err="1"/>
              <a:t>pratique</a:t>
            </a:r>
            <a:r>
              <a:rPr lang="en-CA" dirty="0"/>
              <a:t> pour </a:t>
            </a:r>
            <a:r>
              <a:rPr lang="en-CA" dirty="0" err="1"/>
              <a:t>mettre</a:t>
            </a:r>
            <a:r>
              <a:rPr lang="en-CA" dirty="0"/>
              <a:t> </a:t>
            </a:r>
            <a:r>
              <a:rPr lang="en-CA" dirty="0" err="1"/>
              <a:t>en</a:t>
            </a:r>
            <a:r>
              <a:rPr lang="en-CA" dirty="0"/>
              <a:t> </a:t>
            </a:r>
            <a:r>
              <a:rPr lang="en-CA" dirty="0" err="1"/>
              <a:t>valeur</a:t>
            </a:r>
            <a:r>
              <a:rPr lang="en-CA" dirty="0"/>
              <a:t> les </a:t>
            </a:r>
            <a:r>
              <a:rPr lang="en-CA" dirty="0" err="1"/>
              <a:t>langues</a:t>
            </a:r>
            <a:r>
              <a:rPr lang="en-CA" dirty="0"/>
              <a:t> </a:t>
            </a:r>
            <a:r>
              <a:rPr lang="en-CA" dirty="0" err="1"/>
              <a:t>officielles</a:t>
            </a:r>
            <a:r>
              <a:rPr lang="en-CA" dirty="0" smtClean="0"/>
              <a:t>– (</a:t>
            </a:r>
            <a:r>
              <a:rPr lang="en-CA" dirty="0"/>
              <a:t>Commissariat aux </a:t>
            </a:r>
            <a:r>
              <a:rPr lang="en-CA" dirty="0" err="1"/>
              <a:t>langues</a:t>
            </a:r>
            <a:r>
              <a:rPr lang="en-CA" dirty="0"/>
              <a:t> </a:t>
            </a:r>
            <a:r>
              <a:rPr lang="en-CA" dirty="0" err="1"/>
              <a:t>officielles</a:t>
            </a:r>
            <a:r>
              <a:rPr lang="en-CA" dirty="0" smtClean="0"/>
              <a:t>) - </a:t>
            </a:r>
            <a:r>
              <a:rPr lang="en-CA" u="sng" dirty="0">
                <a:hlinkClick r:id="rId5"/>
              </a:rPr>
              <a:t>http://www.ocol-clo.gc.ca/html/guide_032011_e.php</a:t>
            </a:r>
            <a:r>
              <a:rPr lang="en-CA" dirty="0"/>
              <a:t> </a:t>
            </a:r>
            <a:endParaRPr lang="en-CA" b="1" dirty="0"/>
          </a:p>
          <a:p>
            <a:pPr marL="1257300" lvl="2" indent="-342900">
              <a:buFont typeface="Arial" panose="020B0604020202020204" pitchFamily="34" charset="0"/>
              <a:buChar char="•"/>
            </a:pPr>
            <a:r>
              <a:rPr lang="en-CA" dirty="0"/>
              <a:t>Guide </a:t>
            </a:r>
            <a:r>
              <a:rPr lang="en-CA" dirty="0" err="1"/>
              <a:t>pratique</a:t>
            </a:r>
            <a:r>
              <a:rPr lang="en-CA" dirty="0"/>
              <a:t> des </a:t>
            </a:r>
            <a:r>
              <a:rPr lang="en-CA" dirty="0" err="1"/>
              <a:t>langues</a:t>
            </a:r>
            <a:r>
              <a:rPr lang="en-CA" dirty="0"/>
              <a:t> </a:t>
            </a:r>
            <a:r>
              <a:rPr lang="en-CA" dirty="0" err="1"/>
              <a:t>officielles</a:t>
            </a:r>
            <a:r>
              <a:rPr lang="en-CA" dirty="0"/>
              <a:t> aux </a:t>
            </a:r>
            <a:r>
              <a:rPr lang="en-CA" dirty="0" err="1"/>
              <a:t>Jeux</a:t>
            </a:r>
            <a:r>
              <a:rPr lang="en-CA" dirty="0"/>
              <a:t> </a:t>
            </a:r>
            <a:r>
              <a:rPr lang="en-CA" dirty="0" err="1"/>
              <a:t>Olympiques</a:t>
            </a:r>
            <a:r>
              <a:rPr lang="en-CA" dirty="0"/>
              <a:t> : un </a:t>
            </a:r>
            <a:r>
              <a:rPr lang="en-CA" dirty="0" err="1"/>
              <a:t>outil</a:t>
            </a:r>
            <a:r>
              <a:rPr lang="en-CA" dirty="0"/>
              <a:t> de </a:t>
            </a:r>
            <a:r>
              <a:rPr lang="en-CA" dirty="0" err="1"/>
              <a:t>planification</a:t>
            </a:r>
            <a:r>
              <a:rPr lang="en-CA" dirty="0"/>
              <a:t> pour les </a:t>
            </a:r>
            <a:r>
              <a:rPr lang="en-CA" dirty="0" err="1"/>
              <a:t>comités</a:t>
            </a:r>
            <a:r>
              <a:rPr lang="en-CA" dirty="0"/>
              <a:t> </a:t>
            </a:r>
            <a:r>
              <a:rPr lang="en-CA" dirty="0" err="1" smtClean="0"/>
              <a:t>d’organisation</a:t>
            </a:r>
            <a:r>
              <a:rPr lang="en-CA" dirty="0" smtClean="0"/>
              <a:t>  – (</a:t>
            </a:r>
            <a:r>
              <a:rPr lang="fr-CA" dirty="0"/>
              <a:t>Organisation internationale de la Francophonie</a:t>
            </a:r>
            <a:r>
              <a:rPr lang="en-CA" dirty="0" smtClean="0"/>
              <a:t>) - </a:t>
            </a:r>
            <a:r>
              <a:rPr lang="fr-CA" u="sng" dirty="0">
                <a:hlinkClick r:id="rId6"/>
              </a:rPr>
              <a:t>http://www.francophonie.org/IMG/pdf/OIF_Guide_FR_BD.pdf</a:t>
            </a:r>
            <a:endParaRPr lang="en-CA" u="sng" dirty="0" smtClean="0"/>
          </a:p>
          <a:p>
            <a:pPr marL="1257300" lvl="2" indent="-342900">
              <a:buFont typeface="Arial" panose="020B0604020202020204" pitchFamily="34" charset="0"/>
              <a:buChar char="•"/>
            </a:pPr>
            <a:r>
              <a:rPr lang="en-US" dirty="0" err="1" smtClean="0"/>
              <a:t>Vers</a:t>
            </a:r>
            <a:r>
              <a:rPr lang="en-US" dirty="0" smtClean="0"/>
              <a:t> </a:t>
            </a:r>
            <a:r>
              <a:rPr lang="en-US" dirty="0" err="1" smtClean="0"/>
              <a:t>une</a:t>
            </a:r>
            <a:r>
              <a:rPr lang="en-US" dirty="0" smtClean="0"/>
              <a:t> </a:t>
            </a:r>
            <a:r>
              <a:rPr lang="en-US" dirty="0" err="1" smtClean="0"/>
              <a:t>organisation</a:t>
            </a:r>
            <a:r>
              <a:rPr lang="en-US" dirty="0" smtClean="0"/>
              <a:t> </a:t>
            </a:r>
            <a:r>
              <a:rPr lang="en-US" dirty="0" err="1" smtClean="0"/>
              <a:t>bilingue</a:t>
            </a:r>
            <a:r>
              <a:rPr lang="en-US" dirty="0" smtClean="0"/>
              <a:t> - </a:t>
            </a:r>
            <a:r>
              <a:rPr lang="en-CA" u="sng" dirty="0">
                <a:hlinkClick r:id="rId7"/>
              </a:rPr>
              <a:t>http://</a:t>
            </a:r>
            <a:r>
              <a:rPr lang="en-CA" u="sng" dirty="0" smtClean="0">
                <a:hlinkClick r:id="rId7"/>
              </a:rPr>
              <a:t>www.pch.gc.ca/special/guide/index-fra.cfm</a:t>
            </a:r>
            <a:endParaRPr lang="en-CA" dirty="0"/>
          </a:p>
          <a:p>
            <a:pPr marL="1257300" lvl="1" indent="-342900">
              <a:buFont typeface="Arial" panose="020B0604020202020204" pitchFamily="34" charset="0"/>
              <a:buChar char="•"/>
            </a:pPr>
            <a:r>
              <a:rPr lang="en-CA" dirty="0"/>
              <a:t>Au-</a:t>
            </a:r>
            <a:r>
              <a:rPr lang="en-CA" dirty="0" err="1"/>
              <a:t>delà</a:t>
            </a:r>
            <a:r>
              <a:rPr lang="en-CA" dirty="0"/>
              <a:t> des </a:t>
            </a:r>
            <a:r>
              <a:rPr lang="en-CA" dirty="0" err="1"/>
              <a:t>réunions</a:t>
            </a:r>
            <a:r>
              <a:rPr lang="en-CA" dirty="0"/>
              <a:t> </a:t>
            </a:r>
            <a:r>
              <a:rPr lang="en-CA" dirty="0" err="1"/>
              <a:t>bilingues</a:t>
            </a:r>
            <a:r>
              <a:rPr lang="en-CA" dirty="0"/>
              <a:t> </a:t>
            </a:r>
            <a:r>
              <a:rPr lang="en-US" dirty="0" smtClean="0"/>
              <a:t>: </a:t>
            </a:r>
            <a:r>
              <a:rPr lang="en-CA" dirty="0" err="1"/>
              <a:t>comportements</a:t>
            </a:r>
            <a:r>
              <a:rPr lang="en-CA" dirty="0"/>
              <a:t> </a:t>
            </a:r>
            <a:r>
              <a:rPr lang="en-CA" dirty="0" err="1"/>
              <a:t>en</a:t>
            </a:r>
            <a:r>
              <a:rPr lang="en-CA" dirty="0"/>
              <a:t> leadership des </a:t>
            </a:r>
            <a:r>
              <a:rPr lang="en-CA" dirty="0" err="1"/>
              <a:t>gestionnaires</a:t>
            </a:r>
            <a:r>
              <a:rPr lang="en-CA" dirty="0"/>
              <a:t> </a:t>
            </a:r>
            <a:r>
              <a:rPr lang="en-US" dirty="0" smtClean="0"/>
              <a:t>- </a:t>
            </a:r>
            <a:r>
              <a:rPr lang="en-CA" u="sng" dirty="0">
                <a:hlinkClick r:id="rId8"/>
              </a:rPr>
              <a:t>http://</a:t>
            </a:r>
            <a:r>
              <a:rPr lang="en-CA" u="sng" dirty="0" smtClean="0">
                <a:hlinkClick r:id="rId8"/>
              </a:rPr>
              <a:t>www.ocol-clo.gc.ca/html/stu_etu_032011_f.php</a:t>
            </a:r>
            <a:r>
              <a:rPr lang="en-CA" dirty="0" smtClean="0"/>
              <a:t> </a:t>
            </a:r>
            <a:endParaRPr lang="en-CA" dirty="0"/>
          </a:p>
          <a:p>
            <a:pPr marL="1257300" lvl="2" indent="-342900">
              <a:buFont typeface="Arial" panose="020B0604020202020204" pitchFamily="34" charset="0"/>
              <a:buChar char="•"/>
            </a:pPr>
            <a:endParaRPr lang="en-CA" dirty="0"/>
          </a:p>
          <a:p>
            <a:pPr marL="1257300" lvl="2" indent="-34290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342025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Questions &amp; Poll / Questions et </a:t>
            </a:r>
            <a:r>
              <a:rPr lang="en-US" sz="6000" dirty="0" err="1" smtClean="0"/>
              <a:t>sondage</a:t>
            </a:r>
            <a:endParaRPr lang="en-US" sz="6000" dirty="0"/>
          </a:p>
        </p:txBody>
      </p:sp>
    </p:spTree>
    <p:extLst>
      <p:ext uri="{BB962C8B-B14F-4D97-AF65-F5344CB8AC3E}">
        <p14:creationId xmlns:p14="http://schemas.microsoft.com/office/powerpoint/2010/main" val="273646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540748" y="1371031"/>
            <a:ext cx="6062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Translation / </a:t>
            </a:r>
            <a:r>
              <a:rPr lang="en-CA" dirty="0" err="1" smtClean="0"/>
              <a:t>Traduction</a:t>
            </a:r>
            <a:r>
              <a:rPr lang="en-CA" dirty="0" smtClean="0"/>
              <a:t> </a:t>
            </a:r>
            <a:endParaRPr lang="en-CA" b="1" kern="0" dirty="0">
              <a:solidFill>
                <a:sysClr val="windowText" lastClr="000000"/>
              </a:solidFill>
            </a:endParaRPr>
          </a:p>
        </p:txBody>
      </p:sp>
      <p:sp>
        <p:nvSpPr>
          <p:cNvPr id="4" name="TextBox 3"/>
          <p:cNvSpPr txBox="1"/>
          <p:nvPr/>
        </p:nvSpPr>
        <p:spPr>
          <a:xfrm>
            <a:off x="685800" y="2667000"/>
            <a:ext cx="7467600" cy="2677656"/>
          </a:xfrm>
          <a:prstGeom prst="rect">
            <a:avLst/>
          </a:prstGeom>
          <a:noFill/>
        </p:spPr>
        <p:txBody>
          <a:bodyPr wrap="square" rtlCol="0">
            <a:spAutoFit/>
          </a:bodyPr>
          <a:lstStyle/>
          <a:p>
            <a:pPr marL="342900" indent="-342900">
              <a:buFont typeface="+mj-lt"/>
              <a:buAutoNum type="arabicParenR"/>
            </a:pPr>
            <a:r>
              <a:rPr lang="en-US" sz="2400" dirty="0" err="1" smtClean="0"/>
              <a:t>Traduction</a:t>
            </a:r>
            <a:endParaRPr lang="en-US" sz="2400" dirty="0" smtClean="0"/>
          </a:p>
          <a:p>
            <a:r>
              <a:rPr lang="en-US" sz="2400" dirty="0"/>
              <a:t> </a:t>
            </a:r>
            <a:r>
              <a:rPr lang="en-US" sz="2400" dirty="0" smtClean="0"/>
              <a:t>   </a:t>
            </a:r>
            <a:r>
              <a:rPr lang="en-US" sz="2400" dirty="0" err="1" smtClean="0"/>
              <a:t>i</a:t>
            </a:r>
            <a:r>
              <a:rPr lang="en-US" sz="2400" dirty="0" smtClean="0"/>
              <a:t>. </a:t>
            </a:r>
            <a:r>
              <a:rPr lang="en-US" sz="2400" dirty="0" err="1"/>
              <a:t>E</a:t>
            </a:r>
            <a:r>
              <a:rPr lang="en-US" sz="2400" dirty="0" err="1" smtClean="0"/>
              <a:t>xemple</a:t>
            </a:r>
            <a:r>
              <a:rPr lang="en-US" sz="2400" dirty="0" smtClean="0"/>
              <a:t> – </a:t>
            </a:r>
            <a:r>
              <a:rPr lang="en-US" sz="2400" dirty="0" err="1" smtClean="0"/>
              <a:t>Français</a:t>
            </a:r>
            <a:r>
              <a:rPr lang="en-US" sz="2400" dirty="0" smtClean="0"/>
              <a:t> </a:t>
            </a:r>
            <a:r>
              <a:rPr lang="en-US" sz="2400" dirty="0" err="1" smtClean="0"/>
              <a:t>vers</a:t>
            </a:r>
            <a:r>
              <a:rPr lang="en-US" sz="2400" dirty="0" smtClean="0"/>
              <a:t> </a:t>
            </a:r>
            <a:r>
              <a:rPr lang="en-US" sz="2400" dirty="0" err="1" smtClean="0"/>
              <a:t>l’anglais</a:t>
            </a:r>
            <a:endParaRPr lang="en-US" sz="2400" dirty="0" smtClean="0"/>
          </a:p>
          <a:p>
            <a:r>
              <a:rPr lang="en-US" sz="2400" dirty="0"/>
              <a:t> </a:t>
            </a:r>
            <a:r>
              <a:rPr lang="en-US" sz="2400" dirty="0" smtClean="0"/>
              <a:t>   ii. </a:t>
            </a:r>
            <a:r>
              <a:rPr lang="en-US" sz="2400" dirty="0" err="1" smtClean="0"/>
              <a:t>Exemple</a:t>
            </a:r>
            <a:r>
              <a:rPr lang="en-US" sz="2400" dirty="0" smtClean="0"/>
              <a:t> – </a:t>
            </a:r>
            <a:r>
              <a:rPr lang="en-US" sz="2400" dirty="0" err="1" smtClean="0"/>
              <a:t>Anglais</a:t>
            </a:r>
            <a:r>
              <a:rPr lang="en-US" sz="2400" dirty="0" smtClean="0"/>
              <a:t> </a:t>
            </a:r>
            <a:r>
              <a:rPr lang="en-US" sz="2400" dirty="0" err="1" smtClean="0"/>
              <a:t>vers</a:t>
            </a:r>
            <a:r>
              <a:rPr lang="en-US" sz="2400" dirty="0" smtClean="0"/>
              <a:t> le </a:t>
            </a:r>
            <a:r>
              <a:rPr lang="en-US" sz="2400" dirty="0" err="1" smtClean="0"/>
              <a:t>français</a:t>
            </a:r>
            <a:endParaRPr lang="en-US" sz="2400" dirty="0" smtClean="0"/>
          </a:p>
          <a:p>
            <a:r>
              <a:rPr lang="en-US" sz="2400" dirty="0" smtClean="0"/>
              <a:t>    iii. </a:t>
            </a:r>
            <a:r>
              <a:rPr lang="en-US" sz="2400" dirty="0" err="1" smtClean="0"/>
              <a:t>Considérations</a:t>
            </a:r>
            <a:r>
              <a:rPr lang="en-US" sz="2400" dirty="0" smtClean="0"/>
              <a:t> </a:t>
            </a:r>
            <a:r>
              <a:rPr lang="en-US" sz="2400" dirty="0" err="1" smtClean="0"/>
              <a:t>monétaires</a:t>
            </a:r>
            <a:endParaRPr lang="en-US" sz="2400" dirty="0" smtClean="0"/>
          </a:p>
          <a:p>
            <a:endParaRPr lang="en-US" sz="2400" dirty="0" smtClean="0"/>
          </a:p>
          <a:p>
            <a:r>
              <a:rPr lang="en-US" sz="2400" dirty="0" smtClean="0"/>
              <a:t>2) </a:t>
            </a:r>
            <a:r>
              <a:rPr lang="en-US" sz="2400" dirty="0" err="1" smtClean="0"/>
              <a:t>Interprétation</a:t>
            </a:r>
            <a:endParaRPr lang="en-US" sz="2400" dirty="0" smtClean="0"/>
          </a:p>
          <a:p>
            <a:r>
              <a:rPr lang="en-US" sz="2400" dirty="0"/>
              <a:t> </a:t>
            </a:r>
            <a:r>
              <a:rPr lang="en-US" sz="2400" dirty="0" smtClean="0"/>
              <a:t>   </a:t>
            </a:r>
            <a:r>
              <a:rPr lang="en-US" sz="2400" dirty="0" err="1" smtClean="0"/>
              <a:t>i</a:t>
            </a:r>
            <a:r>
              <a:rPr lang="en-US" sz="2400" dirty="0" smtClean="0"/>
              <a:t>. </a:t>
            </a:r>
            <a:r>
              <a:rPr lang="en-US" sz="2400" dirty="0" err="1" smtClean="0"/>
              <a:t>Considérations</a:t>
            </a:r>
            <a:r>
              <a:rPr lang="en-US" sz="2400" dirty="0" smtClean="0"/>
              <a:t> </a:t>
            </a:r>
            <a:r>
              <a:rPr lang="en-US" sz="2400" dirty="0" err="1" smtClean="0"/>
              <a:t>monétaires</a:t>
            </a:r>
            <a:endParaRPr lang="en-CA" sz="2400" dirty="0" smtClean="0"/>
          </a:p>
        </p:txBody>
      </p:sp>
      <p:pic>
        <p:nvPicPr>
          <p:cNvPr id="5" name="Picture 4"/>
          <p:cNvPicPr>
            <a:picLocks noChangeAspect="1"/>
          </p:cNvPicPr>
          <p:nvPr/>
        </p:nvPicPr>
        <p:blipFill>
          <a:blip r:embed="rId3"/>
          <a:stretch>
            <a:fillRect/>
          </a:stretch>
        </p:blipFill>
        <p:spPr>
          <a:xfrm>
            <a:off x="5922786" y="2666625"/>
            <a:ext cx="2825170" cy="2667375"/>
          </a:xfrm>
          <a:prstGeom prst="rect">
            <a:avLst/>
          </a:prstGeom>
        </p:spPr>
      </p:pic>
    </p:spTree>
    <p:extLst>
      <p:ext uri="{BB962C8B-B14F-4D97-AF65-F5344CB8AC3E}">
        <p14:creationId xmlns:p14="http://schemas.microsoft.com/office/powerpoint/2010/main" val="3994078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Shape 67"/>
          <p:cNvSpPr>
            <a:spLocks noGrp="1"/>
          </p:cNvSpPr>
          <p:nvPr>
            <p:ph type="title"/>
          </p:nvPr>
        </p:nvSpPr>
        <p:spPr>
          <a:xfrm>
            <a:off x="3505200" y="1905000"/>
            <a:ext cx="4722882" cy="4267199"/>
          </a:xfrm>
          <a:prstGeom prst="rect">
            <a:avLst/>
          </a:prstGeom>
        </p:spPr>
        <p:txBody>
          <a:bodyPr>
            <a:normAutofit/>
          </a:bodyPr>
          <a:lstStyle>
            <a:lvl1pPr>
              <a:defRPr>
                <a:latin typeface="Arial Narrow"/>
                <a:ea typeface="Arial Narrow"/>
                <a:cs typeface="Arial Narrow"/>
                <a:sym typeface="Arial Narrow"/>
              </a:defRPr>
            </a:lvl1pPr>
          </a:lstStyle>
          <a:p>
            <a:pPr algn="l"/>
            <a:r>
              <a:rPr lang="en-CA" sz="2200" b="1" dirty="0" smtClean="0">
                <a:latin typeface="Arial" panose="020B0604020202020204" pitchFamily="34" charset="0"/>
                <a:cs typeface="Arial" panose="020B0604020202020204" pitchFamily="34" charset="0"/>
              </a:rPr>
              <a:t>Martin </a:t>
            </a:r>
            <a:r>
              <a:rPr lang="en-CA" sz="2200" b="1" dirty="0" err="1" smtClean="0">
                <a:latin typeface="Arial" panose="020B0604020202020204" pitchFamily="34" charset="0"/>
                <a:cs typeface="Arial" panose="020B0604020202020204" pitchFamily="34" charset="0"/>
              </a:rPr>
              <a:t>Boileau</a:t>
            </a:r>
            <a:r>
              <a:rPr lang="en-CA" sz="2200" b="1" dirty="0" smtClean="0">
                <a:latin typeface="Arial" panose="020B0604020202020204" pitchFamily="34" charset="0"/>
                <a:cs typeface="Arial" panose="020B0604020202020204" pitchFamily="34" charset="0"/>
              </a:rPr>
              <a:t/>
            </a:r>
            <a:br>
              <a:rPr lang="en-CA" sz="2200" b="1" dirty="0" smtClean="0">
                <a:latin typeface="Arial" panose="020B0604020202020204" pitchFamily="34" charset="0"/>
                <a:cs typeface="Arial" panose="020B0604020202020204" pitchFamily="34" charset="0"/>
              </a:rPr>
            </a:br>
            <a:r>
              <a:rPr lang="en-CA" sz="900" dirty="0" smtClean="0"/>
              <a:t/>
            </a:r>
            <a:br>
              <a:rPr lang="en-CA" sz="900" dirty="0" smtClean="0"/>
            </a:br>
            <a:r>
              <a:rPr lang="en-CA" sz="900" dirty="0" smtClean="0"/>
              <a:t/>
            </a:r>
            <a:br>
              <a:rPr lang="en-CA" sz="900" dirty="0" smtClean="0"/>
            </a:br>
            <a:r>
              <a:rPr lang="fr-CA" sz="1600" dirty="0"/>
              <a:t>Martin Boileau a été nommé directeur général de Sport Canada, au ministère du Patrimoine canadien, en juillet 2009 en prévision des Jeux de Vancouver en 2010</a:t>
            </a:r>
            <a:r>
              <a:rPr lang="fr-CA" sz="1600" dirty="0" smtClean="0"/>
              <a:t>.</a:t>
            </a:r>
            <a:br>
              <a:rPr lang="fr-CA" sz="1600" dirty="0" smtClean="0"/>
            </a:br>
            <a:r>
              <a:rPr lang="en-CA" sz="1600" dirty="0"/>
              <a:t/>
            </a:r>
            <a:br>
              <a:rPr lang="en-CA" sz="1600" dirty="0"/>
            </a:br>
            <a:r>
              <a:rPr lang="fr-CA" sz="1600" dirty="0"/>
              <a:t>Avant sa nomination, M. Boileau a été directeur général des communications de janvier 2006 à juillet 2009, et secrétaire général au ministère du Patrimoine canadien de septembre 2002 à janvier 2006</a:t>
            </a:r>
            <a:r>
              <a:rPr lang="fr-CA" sz="1600" dirty="0" smtClean="0"/>
              <a:t>.</a:t>
            </a:r>
            <a:br>
              <a:rPr lang="fr-CA" sz="1600" dirty="0" smtClean="0"/>
            </a:br>
            <a:r>
              <a:rPr lang="fr-CA" sz="1600" dirty="0"/>
              <a:t/>
            </a:r>
            <a:br>
              <a:rPr lang="fr-CA" sz="1600" dirty="0"/>
            </a:br>
            <a:r>
              <a:rPr lang="fr-CA" sz="1600" dirty="0"/>
              <a:t>Il pratique divers sports comme le cyclisme, la course à pied, le ski alpin et le ski nautique.</a:t>
            </a:r>
            <a:r>
              <a:rPr lang="en-CA" sz="1600" dirty="0"/>
              <a:t/>
            </a:r>
            <a:br>
              <a:rPr lang="en-CA" sz="1600" dirty="0"/>
            </a:br>
            <a:r>
              <a:rPr lang="en-CA" sz="1600" dirty="0"/>
              <a:t/>
            </a:r>
            <a:br>
              <a:rPr lang="en-CA" sz="1600" dirty="0"/>
            </a:br>
            <a:endParaRPr sz="16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05" y="2438400"/>
            <a:ext cx="2389295" cy="23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60"/>
          <p:cNvSpPr txBox="1">
            <a:spLocks/>
          </p:cNvSpPr>
          <p:nvPr/>
        </p:nvSpPr>
        <p:spPr>
          <a:xfrm>
            <a:off x="1371600" y="762000"/>
            <a:ext cx="7239000" cy="1600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200" kern="1200">
                <a:solidFill>
                  <a:schemeClr val="tx1"/>
                </a:solidFill>
                <a:latin typeface="Arial Narrow"/>
                <a:ea typeface="Arial Narrow"/>
                <a:cs typeface="Arial Narrow"/>
                <a:sym typeface="Arial Narrow"/>
              </a:defRPr>
            </a:lvl1pPr>
          </a:lstStyle>
          <a:p>
            <a:pPr algn="l">
              <a:defRPr sz="1800"/>
            </a:pPr>
            <a:r>
              <a:rPr lang="en-CA" sz="3600" b="1" dirty="0" smtClean="0"/>
              <a:t>Welcome / </a:t>
            </a:r>
            <a:r>
              <a:rPr lang="en-CA" sz="3600" b="1" dirty="0" err="1" smtClean="0"/>
              <a:t>Bienvenue</a:t>
            </a:r>
            <a:endParaRPr lang="en-CA" sz="3600" b="1" dirty="0"/>
          </a:p>
        </p:txBody>
      </p:sp>
    </p:spTree>
    <p:extLst>
      <p:ext uri="{BB962C8B-B14F-4D97-AF65-F5344CB8AC3E}">
        <p14:creationId xmlns:p14="http://schemas.microsoft.com/office/powerpoint/2010/main" val="2437389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33400" y="1752600"/>
            <a:ext cx="7086600" cy="461665"/>
          </a:xfrm>
          <a:prstGeom prst="rect">
            <a:avLst/>
          </a:prstGeom>
          <a:noFill/>
        </p:spPr>
        <p:txBody>
          <a:bodyPr wrap="square" rtlCol="0">
            <a:spAutoFit/>
          </a:bodyPr>
          <a:lstStyle/>
          <a:p>
            <a:r>
              <a:rPr lang="en-US" sz="2400" b="1" dirty="0" err="1" smtClean="0"/>
              <a:t>Exemple</a:t>
            </a:r>
            <a:r>
              <a:rPr lang="en-US" sz="2400" b="1" dirty="0" smtClean="0"/>
              <a:t> – </a:t>
            </a:r>
            <a:r>
              <a:rPr lang="en-US" sz="2400" b="1" dirty="0" err="1" smtClean="0"/>
              <a:t>Français</a:t>
            </a:r>
            <a:r>
              <a:rPr lang="en-US" sz="2400" b="1" dirty="0" smtClean="0"/>
              <a:t> </a:t>
            </a:r>
            <a:r>
              <a:rPr lang="en-US" sz="2400" b="1" dirty="0" err="1" smtClean="0"/>
              <a:t>vers</a:t>
            </a:r>
            <a:r>
              <a:rPr lang="en-US" sz="2400" b="1" dirty="0" smtClean="0"/>
              <a:t> </a:t>
            </a:r>
            <a:r>
              <a:rPr lang="en-US" sz="2400" b="1" dirty="0" err="1" smtClean="0"/>
              <a:t>l’anglais</a:t>
            </a:r>
            <a:endParaRPr lang="en-US" sz="2400" b="1" dirty="0" smtClean="0"/>
          </a:p>
        </p:txBody>
      </p:sp>
      <p:sp>
        <p:nvSpPr>
          <p:cNvPr id="6" name="TextBox 5"/>
          <p:cNvSpPr txBox="1"/>
          <p:nvPr/>
        </p:nvSpPr>
        <p:spPr>
          <a:xfrm>
            <a:off x="228600" y="1143000"/>
            <a:ext cx="4495800" cy="523220"/>
          </a:xfrm>
          <a:prstGeom prst="rect">
            <a:avLst/>
          </a:prstGeom>
          <a:noFill/>
        </p:spPr>
        <p:txBody>
          <a:bodyPr wrap="square" rtlCol="0">
            <a:spAutoFit/>
          </a:bodyPr>
          <a:lstStyle/>
          <a:p>
            <a:r>
              <a:rPr lang="en-US" sz="2400" b="1" dirty="0" smtClean="0"/>
              <a:t>1) </a:t>
            </a:r>
            <a:r>
              <a:rPr lang="en-US" sz="2800" b="1" dirty="0" err="1" smtClean="0"/>
              <a:t>Traduction</a:t>
            </a:r>
            <a:endParaRPr lang="en-CA" sz="2800" b="1" dirty="0"/>
          </a:p>
        </p:txBody>
      </p:sp>
      <p:graphicFrame>
        <p:nvGraphicFramePr>
          <p:cNvPr id="7" name="Table 6"/>
          <p:cNvGraphicFramePr>
            <a:graphicFrameLocks noGrp="1"/>
          </p:cNvGraphicFramePr>
          <p:nvPr>
            <p:extLst>
              <p:ext uri="{D42A27DB-BD31-4B8C-83A1-F6EECF244321}">
                <p14:modId xmlns:p14="http://schemas.microsoft.com/office/powerpoint/2010/main" val="1515783142"/>
              </p:ext>
            </p:extLst>
          </p:nvPr>
        </p:nvGraphicFramePr>
        <p:xfrm>
          <a:off x="304800" y="2438400"/>
          <a:ext cx="8610600" cy="4007135"/>
        </p:xfrm>
        <a:graphic>
          <a:graphicData uri="http://schemas.openxmlformats.org/drawingml/2006/table">
            <a:tbl>
              <a:tblPr firstRow="1" bandRow="1">
                <a:tableStyleId>{616DA210-FB5B-4158-B5E0-FEB733F419BA}</a:tableStyleId>
              </a:tblPr>
              <a:tblGrid>
                <a:gridCol w="2870200"/>
                <a:gridCol w="2870200"/>
                <a:gridCol w="2870200"/>
              </a:tblGrid>
              <a:tr h="393985">
                <a:tc>
                  <a:txBody>
                    <a:bodyPr/>
                    <a:lstStyle/>
                    <a:p>
                      <a:r>
                        <a:rPr lang="en-US" dirty="0" smtClean="0"/>
                        <a:t>Original</a:t>
                      </a:r>
                      <a:endParaRPr lang="en-CA" dirty="0"/>
                    </a:p>
                  </a:txBody>
                  <a:tcPr/>
                </a:tc>
                <a:tc>
                  <a:txBody>
                    <a:bodyPr/>
                    <a:lstStyle/>
                    <a:p>
                      <a:r>
                        <a:rPr lang="en-US" dirty="0" smtClean="0"/>
                        <a:t>Google Translate</a:t>
                      </a:r>
                      <a:endParaRPr lang="en-CA" dirty="0"/>
                    </a:p>
                  </a:txBody>
                  <a:tcPr/>
                </a:tc>
                <a:tc>
                  <a:txBody>
                    <a:bodyPr/>
                    <a:lstStyle/>
                    <a:p>
                      <a:r>
                        <a:rPr lang="en-US" dirty="0" err="1" smtClean="0"/>
                        <a:t>Traduction</a:t>
                      </a:r>
                      <a:r>
                        <a:rPr lang="en-US" baseline="0" dirty="0" smtClean="0"/>
                        <a:t> </a:t>
                      </a:r>
                      <a:r>
                        <a:rPr lang="en-US" baseline="0" dirty="0" err="1" smtClean="0"/>
                        <a:t>professionnelle</a:t>
                      </a:r>
                      <a:endParaRPr lang="en-CA" dirty="0"/>
                    </a:p>
                  </a:txBody>
                  <a:tcPr/>
                </a:tc>
              </a:tr>
              <a:tr h="3497295">
                <a:tc>
                  <a:txBody>
                    <a:bodyPr/>
                    <a:lstStyle/>
                    <a:p>
                      <a:pPr>
                        <a:lnSpc>
                          <a:spcPct val="107000"/>
                        </a:lnSpc>
                        <a:spcAft>
                          <a:spcPts val="800"/>
                        </a:spcAft>
                      </a:pPr>
                      <a:r>
                        <a:rPr lang="fr-CA" sz="1400" dirty="0" smtClean="0">
                          <a:effectLst/>
                          <a:latin typeface="+mn-lt"/>
                          <a:ea typeface="Calibri" panose="020F0502020204030204" pitchFamily="34" charset="0"/>
                          <a:cs typeface="Times New Roman" panose="02020603050405020304" pitchFamily="18" charset="0"/>
                        </a:rPr>
                        <a:t>Débutant le plongeon en 1996, Jennifer Abel perce la scène internationale en 2006 en participant à son premier Grand Prix international et en remportant une médaille de bronze au 3 m lors des Championnats du monde juniors.</a:t>
                      </a:r>
                    </a:p>
                    <a:p>
                      <a:pPr>
                        <a:lnSpc>
                          <a:spcPct val="107000"/>
                        </a:lnSpc>
                        <a:spcAft>
                          <a:spcPts val="800"/>
                        </a:spcAft>
                      </a:pPr>
                      <a:r>
                        <a:rPr lang="fr-CA" sz="1400" dirty="0" smtClean="0">
                          <a:effectLst/>
                          <a:latin typeface="+mn-lt"/>
                          <a:ea typeface="Calibri" panose="020F0502020204030204" pitchFamily="34" charset="0"/>
                          <a:cs typeface="Times New Roman" panose="02020603050405020304" pitchFamily="18" charset="0"/>
                        </a:rPr>
                        <a:t> En 2007, aux Championnats panaméricains juniors, la Lavalloise gagne notamment l'or au 3 m et au 3 m synchro avec </a:t>
                      </a:r>
                      <a:r>
                        <a:rPr lang="fr-CA" sz="1400" dirty="0" err="1" smtClean="0">
                          <a:effectLst/>
                          <a:latin typeface="+mn-lt"/>
                          <a:ea typeface="Calibri" panose="020F0502020204030204" pitchFamily="34" charset="0"/>
                          <a:cs typeface="Times New Roman" panose="02020603050405020304" pitchFamily="18" charset="0"/>
                        </a:rPr>
                        <a:t>Meaghan</a:t>
                      </a:r>
                      <a:r>
                        <a:rPr lang="fr-CA" sz="1400" dirty="0" smtClean="0">
                          <a:effectLst/>
                          <a:latin typeface="+mn-lt"/>
                          <a:ea typeface="Calibri" panose="020F0502020204030204" pitchFamily="34" charset="0"/>
                          <a:cs typeface="Times New Roman" panose="02020603050405020304" pitchFamily="18" charset="0"/>
                        </a:rPr>
                        <a:t> </a:t>
                      </a:r>
                      <a:r>
                        <a:rPr lang="fr-CA" sz="1400" dirty="0" err="1" smtClean="0">
                          <a:effectLst/>
                          <a:latin typeface="+mn-lt"/>
                          <a:ea typeface="Calibri" panose="020F0502020204030204" pitchFamily="34" charset="0"/>
                          <a:cs typeface="Times New Roman" panose="02020603050405020304" pitchFamily="18" charset="0"/>
                        </a:rPr>
                        <a:t>Benfeito</a:t>
                      </a:r>
                      <a:r>
                        <a:rPr lang="fr-CA" sz="1400" dirty="0" smtClean="0">
                          <a:effectLst/>
                          <a:latin typeface="+mn-lt"/>
                          <a:ea typeface="Calibri" panose="020F0502020204030204" pitchFamily="34" charset="0"/>
                          <a:cs typeface="Times New Roman" panose="02020603050405020304" pitchFamily="18" charset="0"/>
                        </a:rPr>
                        <a:t>.</a:t>
                      </a:r>
                      <a:endParaRPr lang="en-CA" sz="1200" dirty="0" smtClean="0">
                        <a:effectLst/>
                        <a:latin typeface="+mn-lt"/>
                        <a:ea typeface="Calibri" panose="020F0502020204030204" pitchFamily="34" charset="0"/>
                        <a:cs typeface="Times New Roman" panose="02020603050405020304" pitchFamily="18" charset="0"/>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Source</a:t>
                      </a:r>
                      <a:r>
                        <a:rPr lang="fr-CA" sz="1000" kern="1200" baseline="0" dirty="0" smtClean="0">
                          <a:solidFill>
                            <a:schemeClr val="tx1"/>
                          </a:solidFill>
                          <a:effectLst/>
                          <a:latin typeface="+mn-lt"/>
                          <a:ea typeface="+mn-ea"/>
                          <a:cs typeface="+mn-cs"/>
                        </a:rPr>
                        <a:t> : site Web de </a:t>
                      </a:r>
                      <a:r>
                        <a:rPr lang="fr-CA" sz="1000" kern="1200" baseline="0" dirty="0" err="1" smtClean="0">
                          <a:solidFill>
                            <a:schemeClr val="tx1"/>
                          </a:solidFill>
                          <a:effectLst/>
                          <a:latin typeface="+mn-lt"/>
                          <a:ea typeface="+mn-ea"/>
                          <a:cs typeface="+mn-cs"/>
                        </a:rPr>
                        <a:t>Diving</a:t>
                      </a:r>
                      <a:r>
                        <a:rPr lang="fr-CA" sz="1000" kern="1200" baseline="0" dirty="0" smtClean="0">
                          <a:solidFill>
                            <a:schemeClr val="tx1"/>
                          </a:solidFill>
                          <a:effectLst/>
                          <a:latin typeface="+mn-lt"/>
                          <a:ea typeface="+mn-ea"/>
                          <a:cs typeface="+mn-cs"/>
                        </a:rPr>
                        <a:t> Plongeon Canada</a:t>
                      </a:r>
                      <a:endParaRPr lang="en-CA" sz="1000" kern="1200" dirty="0">
                        <a:solidFill>
                          <a:schemeClr val="tx1"/>
                        </a:solidFill>
                        <a:effectLst/>
                        <a:latin typeface="+mn-lt"/>
                        <a:ea typeface="+mn-ea"/>
                        <a:cs typeface="+mn-cs"/>
                      </a:endParaRPr>
                    </a:p>
                  </a:txBody>
                  <a:tcPr/>
                </a:tc>
                <a:tc>
                  <a:txBody>
                    <a:bodyPr/>
                    <a:lstStyle/>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Beginner diving in 1996, Jennifer Abel </a:t>
                      </a:r>
                      <a:r>
                        <a:rPr lang="en-CA" sz="1400" b="1" dirty="0" smtClean="0">
                          <a:solidFill>
                            <a:srgbClr val="C00000"/>
                          </a:solidFill>
                          <a:effectLst/>
                          <a:latin typeface="+mn-lt"/>
                          <a:ea typeface="Calibri" panose="020F0502020204030204" pitchFamily="34" charset="0"/>
                          <a:cs typeface="Times New Roman" panose="02020603050405020304" pitchFamily="18" charset="0"/>
                        </a:rPr>
                        <a:t>drilled internationally </a:t>
                      </a:r>
                      <a:r>
                        <a:rPr lang="en-CA" sz="1400" dirty="0" smtClean="0">
                          <a:effectLst/>
                          <a:latin typeface="+mn-lt"/>
                          <a:ea typeface="Calibri" panose="020F0502020204030204" pitchFamily="34" charset="0"/>
                          <a:cs typeface="Times New Roman" panose="02020603050405020304" pitchFamily="18" charset="0"/>
                        </a:rPr>
                        <a:t>in 2006 by participating in </a:t>
                      </a:r>
                      <a:r>
                        <a:rPr lang="en-CA" sz="1400" b="1" dirty="0" smtClean="0">
                          <a:solidFill>
                            <a:srgbClr val="C00000"/>
                          </a:solidFill>
                          <a:effectLst/>
                          <a:latin typeface="+mn-lt"/>
                          <a:ea typeface="Calibri" panose="020F0502020204030204" pitchFamily="34" charset="0"/>
                          <a:cs typeface="Times New Roman" panose="02020603050405020304" pitchFamily="18" charset="0"/>
                        </a:rPr>
                        <a:t>his</a:t>
                      </a:r>
                      <a:r>
                        <a:rPr lang="en-CA" sz="1400" dirty="0" smtClean="0">
                          <a:effectLst/>
                          <a:latin typeface="+mn-lt"/>
                          <a:ea typeface="Calibri" panose="020F0502020204030204" pitchFamily="34" charset="0"/>
                          <a:cs typeface="Times New Roman" panose="02020603050405020304" pitchFamily="18" charset="0"/>
                        </a:rPr>
                        <a:t> first international Grand Prix and winning a bronze medal in the 3 m at the Junior World Championships. </a:t>
                      </a:r>
                    </a:p>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In 2007, the Pan American Junior Championships, </a:t>
                      </a:r>
                      <a:r>
                        <a:rPr lang="en-CA" sz="1400" b="1" dirty="0" smtClean="0">
                          <a:solidFill>
                            <a:srgbClr val="C00000"/>
                          </a:solidFill>
                          <a:effectLst/>
                          <a:latin typeface="+mn-lt"/>
                          <a:ea typeface="Calibri" panose="020F0502020204030204" pitchFamily="34" charset="0"/>
                          <a:cs typeface="Times New Roman" panose="02020603050405020304" pitchFamily="18" charset="0"/>
                        </a:rPr>
                        <a:t>including of Laval </a:t>
                      </a:r>
                      <a:r>
                        <a:rPr lang="en-CA" sz="1400" dirty="0" smtClean="0">
                          <a:effectLst/>
                          <a:latin typeface="+mn-lt"/>
                          <a:ea typeface="Calibri" panose="020F0502020204030204" pitchFamily="34" charset="0"/>
                          <a:cs typeface="Times New Roman" panose="02020603050405020304" pitchFamily="18" charset="0"/>
                        </a:rPr>
                        <a:t>won gold in the 3m and 3m synchro with Meaghan </a:t>
                      </a:r>
                      <a:r>
                        <a:rPr lang="en-CA" sz="1400" dirty="0" err="1" smtClean="0">
                          <a:effectLst/>
                          <a:latin typeface="+mn-lt"/>
                          <a:ea typeface="Calibri" panose="020F0502020204030204" pitchFamily="34" charset="0"/>
                          <a:cs typeface="Times New Roman" panose="02020603050405020304" pitchFamily="18" charset="0"/>
                        </a:rPr>
                        <a:t>Benfeito</a:t>
                      </a:r>
                      <a:r>
                        <a:rPr lang="en-CA" sz="1400" dirty="0" smtClean="0">
                          <a:effectLst/>
                          <a:latin typeface="+mn-lt"/>
                          <a:ea typeface="Calibri" panose="020F0502020204030204" pitchFamily="34" charset="0"/>
                          <a:cs typeface="Times New Roman" panose="02020603050405020304" pitchFamily="18" charset="0"/>
                        </a:rPr>
                        <a:t>.</a:t>
                      </a:r>
                      <a:endParaRPr lang="en-CA" sz="1200" dirty="0" smtClean="0">
                        <a:effectLst/>
                        <a:latin typeface="+mn-lt"/>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Jennifer Abel started diving in 1996, at the age of five. She broke onto the international scene at her first Grand Prix ten years later, and won a bronze medal on the 3M at the World Junior Championships in the same year.</a:t>
                      </a:r>
                    </a:p>
                    <a:p>
                      <a:pPr>
                        <a:lnSpc>
                          <a:spcPct val="107000"/>
                        </a:lnSpc>
                        <a:spcAft>
                          <a:spcPts val="800"/>
                        </a:spcAft>
                      </a:pPr>
                      <a:r>
                        <a:rPr lang="en-CA" sz="1400" dirty="0" smtClean="0">
                          <a:effectLst/>
                          <a:latin typeface="+mn-lt"/>
                          <a:ea typeface="Calibri" panose="020F0502020204030204" pitchFamily="34" charset="0"/>
                          <a:cs typeface="Times New Roman" panose="02020603050405020304" pitchFamily="18" charset="0"/>
                        </a:rPr>
                        <a:t> In 2007 the Laval native earned gold medals on the 3M and the 3M synchro with Meaghan </a:t>
                      </a:r>
                      <a:r>
                        <a:rPr lang="en-CA" sz="1400" dirty="0" err="1" smtClean="0">
                          <a:effectLst/>
                          <a:latin typeface="+mn-lt"/>
                          <a:ea typeface="Calibri" panose="020F0502020204030204" pitchFamily="34" charset="0"/>
                          <a:cs typeface="Times New Roman" panose="02020603050405020304" pitchFamily="18" charset="0"/>
                        </a:rPr>
                        <a:t>Benfeito</a:t>
                      </a:r>
                      <a:r>
                        <a:rPr lang="en-CA" sz="1400" dirty="0" smtClean="0">
                          <a:effectLst/>
                          <a:latin typeface="+mn-lt"/>
                          <a:ea typeface="Calibri" panose="020F0502020204030204" pitchFamily="34" charset="0"/>
                          <a:cs typeface="Times New Roman" panose="02020603050405020304" pitchFamily="18" charset="0"/>
                        </a:rPr>
                        <a:t> at the Pan American Junior Championships. </a:t>
                      </a:r>
                      <a:endParaRPr lang="en-CA" sz="1200" dirty="0" smtClean="0">
                        <a:effectLst/>
                        <a:latin typeface="+mn-lt"/>
                        <a:ea typeface="Calibri" panose="020F0502020204030204" pitchFamily="34" charset="0"/>
                        <a:cs typeface="Times New Roman" panose="02020603050405020304" pitchFamily="18" charset="0"/>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Source</a:t>
                      </a:r>
                      <a:r>
                        <a:rPr lang="fr-CA" sz="1000" kern="1200" baseline="0" dirty="0" smtClean="0">
                          <a:solidFill>
                            <a:schemeClr val="tx1"/>
                          </a:solidFill>
                          <a:effectLst/>
                          <a:latin typeface="+mn-lt"/>
                          <a:ea typeface="+mn-ea"/>
                          <a:cs typeface="+mn-cs"/>
                        </a:rPr>
                        <a:t> : site Web </a:t>
                      </a:r>
                      <a:r>
                        <a:rPr lang="fr-CA" sz="1000" kern="1200" baseline="0" dirty="0" err="1" smtClean="0">
                          <a:solidFill>
                            <a:schemeClr val="tx1"/>
                          </a:solidFill>
                          <a:effectLst/>
                          <a:latin typeface="+mn-lt"/>
                          <a:ea typeface="+mn-ea"/>
                          <a:cs typeface="+mn-cs"/>
                        </a:rPr>
                        <a:t>Diving</a:t>
                      </a:r>
                      <a:r>
                        <a:rPr lang="fr-CA" sz="1000" kern="1200" baseline="0" dirty="0" smtClean="0">
                          <a:solidFill>
                            <a:schemeClr val="tx1"/>
                          </a:solidFill>
                          <a:effectLst/>
                          <a:latin typeface="+mn-lt"/>
                          <a:ea typeface="+mn-ea"/>
                          <a:cs typeface="+mn-cs"/>
                        </a:rPr>
                        <a:t> Plongeon Canada</a:t>
                      </a:r>
                      <a:endParaRPr lang="fr-CA" sz="1000" kern="1200" dirty="0" smtClean="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307489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5800" y="1447800"/>
            <a:ext cx="7086600" cy="461665"/>
          </a:xfrm>
          <a:prstGeom prst="rect">
            <a:avLst/>
          </a:prstGeom>
          <a:noFill/>
        </p:spPr>
        <p:txBody>
          <a:bodyPr wrap="square" rtlCol="0">
            <a:spAutoFit/>
          </a:bodyPr>
          <a:lstStyle/>
          <a:p>
            <a:r>
              <a:rPr lang="en-US" sz="2400" b="1" dirty="0" err="1" smtClean="0"/>
              <a:t>Exemple</a:t>
            </a:r>
            <a:r>
              <a:rPr lang="en-US" sz="2400" b="1" dirty="0" smtClean="0"/>
              <a:t> – </a:t>
            </a:r>
            <a:r>
              <a:rPr lang="en-US" sz="2400" b="1" dirty="0" err="1" smtClean="0"/>
              <a:t>Anglais</a:t>
            </a:r>
            <a:r>
              <a:rPr lang="en-US" sz="2400" b="1" dirty="0" smtClean="0"/>
              <a:t> </a:t>
            </a:r>
            <a:r>
              <a:rPr lang="en-US" sz="2400" b="1" dirty="0" err="1" smtClean="0"/>
              <a:t>vers</a:t>
            </a:r>
            <a:r>
              <a:rPr lang="en-US" sz="2400" b="1" dirty="0" smtClean="0"/>
              <a:t> le </a:t>
            </a:r>
            <a:r>
              <a:rPr lang="en-US" sz="2400" b="1" dirty="0" err="1" smtClean="0"/>
              <a:t>français</a:t>
            </a:r>
            <a:endParaRPr lang="en-US" sz="24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1548966791"/>
              </p:ext>
            </p:extLst>
          </p:nvPr>
        </p:nvGraphicFramePr>
        <p:xfrm>
          <a:off x="304800" y="2057400"/>
          <a:ext cx="8610600" cy="4495800"/>
        </p:xfrm>
        <a:graphic>
          <a:graphicData uri="http://schemas.openxmlformats.org/drawingml/2006/table">
            <a:tbl>
              <a:tblPr firstRow="1" bandRow="1">
                <a:tableStyleId>{616DA210-FB5B-4158-B5E0-FEB733F419BA}</a:tableStyleId>
              </a:tblPr>
              <a:tblGrid>
                <a:gridCol w="2870200"/>
                <a:gridCol w="2870200"/>
                <a:gridCol w="2870200"/>
              </a:tblGrid>
              <a:tr h="421333">
                <a:tc>
                  <a:txBody>
                    <a:bodyPr/>
                    <a:lstStyle/>
                    <a:p>
                      <a:r>
                        <a:rPr lang="en-US" dirty="0" smtClean="0"/>
                        <a:t>Original</a:t>
                      </a:r>
                      <a:endParaRPr lang="en-CA" dirty="0"/>
                    </a:p>
                  </a:txBody>
                  <a:tcPr/>
                </a:tc>
                <a:tc>
                  <a:txBody>
                    <a:bodyPr/>
                    <a:lstStyle/>
                    <a:p>
                      <a:r>
                        <a:rPr lang="en-US" dirty="0" smtClean="0"/>
                        <a:t>Google Translate</a:t>
                      </a:r>
                      <a:endParaRPr lang="en-CA" dirty="0"/>
                    </a:p>
                  </a:txBody>
                  <a:tcPr/>
                </a:tc>
                <a:tc>
                  <a:txBody>
                    <a:bodyPr/>
                    <a:lstStyle/>
                    <a:p>
                      <a:r>
                        <a:rPr lang="en-US" smtClean="0"/>
                        <a:t>Traduction</a:t>
                      </a:r>
                      <a:r>
                        <a:rPr lang="en-US" baseline="0" smtClean="0"/>
                        <a:t> professionnelle</a:t>
                      </a:r>
                      <a:endParaRPr lang="en-CA" dirty="0"/>
                    </a:p>
                  </a:txBody>
                  <a:tcPr/>
                </a:tc>
              </a:tr>
              <a:tr h="4074467">
                <a:tc>
                  <a:txBody>
                    <a:bodyPr/>
                    <a:lstStyle/>
                    <a:p>
                      <a:r>
                        <a:rPr lang="en-CA" sz="1400" b="1" kern="1200" dirty="0" smtClean="0">
                          <a:solidFill>
                            <a:schemeClr val="tx1"/>
                          </a:solidFill>
                          <a:effectLst/>
                          <a:latin typeface="+mn-lt"/>
                          <a:ea typeface="+mn-ea"/>
                          <a:cs typeface="+mn-cs"/>
                        </a:rPr>
                        <a:t>Freestyle - Slopestyle</a:t>
                      </a:r>
                      <a:r>
                        <a:rPr lang="en-CA" sz="1400" kern="1200" dirty="0" smtClean="0">
                          <a:solidFill>
                            <a:schemeClr val="tx1"/>
                          </a:solidFill>
                          <a:effectLst/>
                          <a:latin typeface="+mn-lt"/>
                          <a:ea typeface="+mn-ea"/>
                          <a:cs typeface="+mn-cs"/>
                        </a:rPr>
                        <a:t/>
                      </a:r>
                      <a:br>
                        <a:rPr lang="en-CA" sz="1400" kern="1200" dirty="0" smtClean="0">
                          <a:solidFill>
                            <a:schemeClr val="tx1"/>
                          </a:solidFill>
                          <a:effectLst/>
                          <a:latin typeface="+mn-lt"/>
                          <a:ea typeface="+mn-ea"/>
                          <a:cs typeface="+mn-cs"/>
                        </a:rPr>
                      </a:br>
                      <a:r>
                        <a:rPr lang="en-CA" sz="1400" kern="1200" dirty="0" smtClean="0">
                          <a:solidFill>
                            <a:schemeClr val="tx1"/>
                          </a:solidFill>
                          <a:effectLst/>
                          <a:latin typeface="+mn-lt"/>
                          <a:ea typeface="+mn-ea"/>
                          <a:cs typeface="+mn-cs"/>
                        </a:rPr>
                        <a:t>This newest discipline to the world cup circuit has gained huge popularity in the past few years. Riders compete individually on a course containing a variety of large jumps, terrain features and rails. </a:t>
                      </a:r>
                    </a:p>
                    <a:p>
                      <a:endParaRPr lang="en-CA" sz="1400" kern="1200" dirty="0" smtClean="0">
                        <a:solidFill>
                          <a:schemeClr val="tx1"/>
                        </a:solidFill>
                        <a:effectLst/>
                        <a:latin typeface="+mn-lt"/>
                        <a:ea typeface="+mn-ea"/>
                        <a:cs typeface="+mn-cs"/>
                      </a:endParaRPr>
                    </a:p>
                    <a:p>
                      <a:r>
                        <a:rPr lang="en-CA" sz="1400" kern="1200" dirty="0" smtClean="0">
                          <a:solidFill>
                            <a:schemeClr val="tx1"/>
                          </a:solidFill>
                          <a:effectLst/>
                          <a:latin typeface="+mn-lt"/>
                          <a:ea typeface="+mn-ea"/>
                          <a:cs typeface="+mn-cs"/>
                        </a:rPr>
                        <a:t>They are expected to flow smoothly from start to finish without stopping and the judges look for similar criteria as they do in the halfpipe.</a:t>
                      </a: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endParaRPr lang="fr-CA" sz="14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Source</a:t>
                      </a:r>
                      <a:r>
                        <a:rPr lang="fr-CA" sz="1000" kern="1200" baseline="0" dirty="0" smtClean="0">
                          <a:solidFill>
                            <a:schemeClr val="tx1"/>
                          </a:solidFill>
                          <a:effectLst/>
                          <a:latin typeface="+mn-lt"/>
                          <a:ea typeface="+mn-ea"/>
                          <a:cs typeface="+mn-cs"/>
                        </a:rPr>
                        <a:t> : site Web de l’Association canadienne de ski acrobatique</a:t>
                      </a:r>
                      <a:endParaRPr lang="en-CA" sz="1000" kern="1200" dirty="0">
                        <a:solidFill>
                          <a:schemeClr val="tx1"/>
                        </a:solidFill>
                        <a:effectLst/>
                        <a:latin typeface="+mn-lt"/>
                        <a:ea typeface="+mn-ea"/>
                        <a:cs typeface="+mn-cs"/>
                      </a:endParaRPr>
                    </a:p>
                  </a:txBody>
                  <a:tcPr/>
                </a:tc>
                <a:tc>
                  <a:txBody>
                    <a:bodyPr/>
                    <a:lstStyle/>
                    <a:p>
                      <a:r>
                        <a:rPr lang="en-CA" sz="1400" b="1" kern="1200" dirty="0" smtClean="0">
                          <a:solidFill>
                            <a:schemeClr val="tx1"/>
                          </a:solidFill>
                          <a:effectLst/>
                          <a:latin typeface="+mn-lt"/>
                          <a:ea typeface="+mn-ea"/>
                          <a:cs typeface="+mn-cs"/>
                        </a:rPr>
                        <a:t>Freestyle - Slopestyle</a:t>
                      </a:r>
                      <a:endParaRPr lang="en-CA"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Cette nouvelle discipline pour le circuit de la Coupe du monde a gagné une énorme popularité au cours des dernières années. Les </a:t>
                      </a:r>
                      <a:r>
                        <a:rPr lang="fr-FR" sz="1400" b="1" kern="1200" dirty="0" smtClean="0">
                          <a:solidFill>
                            <a:srgbClr val="C00000"/>
                          </a:solidFill>
                          <a:effectLst/>
                          <a:latin typeface="+mn-lt"/>
                          <a:ea typeface="+mn-ea"/>
                          <a:cs typeface="+mn-cs"/>
                        </a:rPr>
                        <a:t>cyclistes</a:t>
                      </a:r>
                      <a:r>
                        <a:rPr lang="fr-FR" sz="1400" kern="1200" dirty="0" smtClean="0">
                          <a:solidFill>
                            <a:schemeClr val="tx1"/>
                          </a:solidFill>
                          <a:effectLst/>
                          <a:latin typeface="+mn-lt"/>
                          <a:ea typeface="+mn-ea"/>
                          <a:cs typeface="+mn-cs"/>
                        </a:rPr>
                        <a:t> se disputent individuellement sur un cours contenant une variété de grands sauts, des caractéristiques physiques et des rails. </a:t>
                      </a:r>
                    </a:p>
                    <a:p>
                      <a:endParaRPr lang="fr-FR"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Ils sont censés </a:t>
                      </a:r>
                      <a:r>
                        <a:rPr lang="fr-FR" sz="1400" b="1" kern="1200" dirty="0" smtClean="0">
                          <a:solidFill>
                            <a:srgbClr val="C00000"/>
                          </a:solidFill>
                          <a:effectLst/>
                          <a:latin typeface="+mn-lt"/>
                          <a:ea typeface="+mn-ea"/>
                          <a:cs typeface="+mn-cs"/>
                        </a:rPr>
                        <a:t>couler en douceur </a:t>
                      </a:r>
                      <a:r>
                        <a:rPr lang="fr-FR" sz="1400" kern="1200" dirty="0" smtClean="0">
                          <a:solidFill>
                            <a:schemeClr val="tx1"/>
                          </a:solidFill>
                          <a:effectLst/>
                          <a:latin typeface="+mn-lt"/>
                          <a:ea typeface="+mn-ea"/>
                          <a:cs typeface="+mn-cs"/>
                        </a:rPr>
                        <a:t>du début à la fin sans arrêt et les juges recherchent des critères similaires </a:t>
                      </a:r>
                      <a:r>
                        <a:rPr lang="fr-FR" sz="1400" b="1" kern="1200" dirty="0" smtClean="0">
                          <a:solidFill>
                            <a:srgbClr val="C00000"/>
                          </a:solidFill>
                          <a:effectLst/>
                          <a:latin typeface="+mn-lt"/>
                          <a:ea typeface="+mn-ea"/>
                          <a:cs typeface="+mn-cs"/>
                        </a:rPr>
                        <a:t>comme ils le font dans la demi-lune</a:t>
                      </a:r>
                      <a:r>
                        <a:rPr lang="fr-FR" sz="1400" kern="1200" dirty="0" smtClean="0">
                          <a:solidFill>
                            <a:schemeClr val="tx1"/>
                          </a:solidFill>
                          <a:effectLst/>
                          <a:latin typeface="+mn-lt"/>
                          <a:ea typeface="+mn-ea"/>
                          <a:cs typeface="+mn-cs"/>
                        </a:rPr>
                        <a:t>.</a:t>
                      </a:r>
                      <a:endParaRPr lang="en-CA" sz="1400" kern="1200" dirty="0">
                        <a:solidFill>
                          <a:schemeClr val="tx1"/>
                        </a:solidFill>
                        <a:effectLst/>
                        <a:latin typeface="+mn-lt"/>
                        <a:ea typeface="+mn-ea"/>
                        <a:cs typeface="+mn-cs"/>
                      </a:endParaRPr>
                    </a:p>
                  </a:txBody>
                  <a:tcPr/>
                </a:tc>
                <a:tc>
                  <a:txBody>
                    <a:bodyPr/>
                    <a:lstStyle/>
                    <a:p>
                      <a:r>
                        <a:rPr lang="fr-CA" sz="1400" b="1" kern="1200" dirty="0" smtClean="0">
                          <a:solidFill>
                            <a:schemeClr val="tx1"/>
                          </a:solidFill>
                          <a:effectLst/>
                          <a:latin typeface="+mn-lt"/>
                          <a:ea typeface="+mn-ea"/>
                          <a:cs typeface="+mn-cs"/>
                        </a:rPr>
                        <a:t>Style libre - </a:t>
                      </a:r>
                      <a:r>
                        <a:rPr lang="fr-CA" sz="1400" b="1" kern="1200" dirty="0" err="1" smtClean="0">
                          <a:solidFill>
                            <a:schemeClr val="tx1"/>
                          </a:solidFill>
                          <a:effectLst/>
                          <a:latin typeface="+mn-lt"/>
                          <a:ea typeface="+mn-ea"/>
                          <a:cs typeface="+mn-cs"/>
                        </a:rPr>
                        <a:t>Slopestyle</a:t>
                      </a:r>
                      <a:r>
                        <a:rPr lang="fr-CA" sz="1400" kern="1200" dirty="0" smtClean="0">
                          <a:solidFill>
                            <a:schemeClr val="tx1"/>
                          </a:solidFill>
                          <a:effectLst/>
                          <a:latin typeface="+mn-lt"/>
                          <a:ea typeface="+mn-ea"/>
                          <a:cs typeface="+mn-cs"/>
                        </a:rPr>
                        <a:t/>
                      </a:r>
                      <a:br>
                        <a:rPr lang="fr-CA" sz="1400" kern="1200" dirty="0" smtClean="0">
                          <a:solidFill>
                            <a:schemeClr val="tx1"/>
                          </a:solidFill>
                          <a:effectLst/>
                          <a:latin typeface="+mn-lt"/>
                          <a:ea typeface="+mn-ea"/>
                          <a:cs typeface="+mn-cs"/>
                        </a:rPr>
                      </a:br>
                      <a:r>
                        <a:rPr lang="fr-CA" sz="1400" kern="1200" dirty="0" smtClean="0">
                          <a:solidFill>
                            <a:schemeClr val="tx1"/>
                          </a:solidFill>
                          <a:effectLst/>
                          <a:latin typeface="+mn-lt"/>
                          <a:ea typeface="+mn-ea"/>
                          <a:cs typeface="+mn-cs"/>
                        </a:rPr>
                        <a:t>Cette discipline fait son entrée sur le circuit de la Coupe du monde cette saison. Elle a fait de nombreux adeptes au cours des dernières années. L’épreuve se déroule sur un parcours au terrain changeant et sur lequel se trouvent de grosses bosses et des rampes. Les planchistes doivent négocier successivement tous les obstacles sans s’arrêter. </a:t>
                      </a:r>
                    </a:p>
                    <a:p>
                      <a:endParaRPr lang="fr-CA" sz="1400" kern="1200" dirty="0" smtClean="0">
                        <a:solidFill>
                          <a:schemeClr val="tx1"/>
                        </a:solidFill>
                        <a:effectLst/>
                        <a:latin typeface="+mn-lt"/>
                        <a:ea typeface="+mn-ea"/>
                        <a:cs typeface="+mn-cs"/>
                      </a:endParaRPr>
                    </a:p>
                    <a:p>
                      <a:r>
                        <a:rPr lang="fr-CA" sz="1400" kern="1200" dirty="0" smtClean="0">
                          <a:solidFill>
                            <a:schemeClr val="tx1"/>
                          </a:solidFill>
                          <a:effectLst/>
                          <a:latin typeface="+mn-lt"/>
                          <a:ea typeface="+mn-ea"/>
                          <a:cs typeface="+mn-cs"/>
                        </a:rPr>
                        <a:t>Les critères sur lesquels les juges fondent leur évaluation sont les mêmes que pour l’épreuve de demi-lune.</a:t>
                      </a:r>
                    </a:p>
                    <a:p>
                      <a:endParaRPr lang="fr-CA" sz="1400" kern="1200" dirty="0" smtClean="0">
                        <a:solidFill>
                          <a:schemeClr val="tx1"/>
                        </a:solidFill>
                        <a:effectLst/>
                        <a:latin typeface="+mn-lt"/>
                        <a:ea typeface="+mn-ea"/>
                        <a:cs typeface="+mn-cs"/>
                      </a:endParaRPr>
                    </a:p>
                    <a:p>
                      <a:r>
                        <a:rPr lang="fr-CA" sz="1000" kern="1200" dirty="0" smtClean="0">
                          <a:solidFill>
                            <a:schemeClr val="tx1"/>
                          </a:solidFill>
                          <a:effectLst/>
                          <a:latin typeface="+mn-lt"/>
                          <a:ea typeface="+mn-ea"/>
                          <a:cs typeface="+mn-cs"/>
                        </a:rPr>
                        <a:t>Source</a:t>
                      </a:r>
                      <a:r>
                        <a:rPr lang="fr-CA" sz="1000" kern="1200" baseline="0" dirty="0" smtClean="0">
                          <a:solidFill>
                            <a:schemeClr val="tx1"/>
                          </a:solidFill>
                          <a:effectLst/>
                          <a:latin typeface="+mn-lt"/>
                          <a:ea typeface="+mn-ea"/>
                          <a:cs typeface="+mn-cs"/>
                        </a:rPr>
                        <a:t> : site Web de l’Association canadienne de ski acrobatique</a:t>
                      </a:r>
                      <a:endParaRPr lang="en-CA" sz="1000" kern="1200" dirty="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273160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7200" y="1791355"/>
            <a:ext cx="8382000" cy="5232202"/>
          </a:xfrm>
          <a:prstGeom prst="rect">
            <a:avLst/>
          </a:prstGeom>
          <a:noFill/>
        </p:spPr>
        <p:txBody>
          <a:bodyPr wrap="square" rtlCol="0">
            <a:spAutoFit/>
          </a:bodyPr>
          <a:lstStyle/>
          <a:p>
            <a:r>
              <a:rPr lang="en-US" sz="2800" b="1" dirty="0" err="1" smtClean="0"/>
              <a:t>Considérations</a:t>
            </a:r>
            <a:r>
              <a:rPr lang="en-US" sz="2800" b="1" dirty="0" smtClean="0"/>
              <a:t> </a:t>
            </a:r>
            <a:r>
              <a:rPr lang="en-US" sz="2800" b="1" dirty="0" err="1" smtClean="0"/>
              <a:t>monétaires</a:t>
            </a:r>
            <a:endParaRPr lang="en-US" sz="2800" b="1" dirty="0"/>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err="1" smtClean="0"/>
              <a:t>Envisagez</a:t>
            </a:r>
            <a:r>
              <a:rPr lang="en-US" dirty="0" smtClean="0"/>
              <a:t> </a:t>
            </a:r>
            <a:r>
              <a:rPr lang="en-US" dirty="0" err="1" smtClean="0"/>
              <a:t>d’utiliser</a:t>
            </a:r>
            <a:r>
              <a:rPr lang="en-US" dirty="0" smtClean="0"/>
              <a:t> un </a:t>
            </a:r>
            <a:r>
              <a:rPr lang="en-US" dirty="0" err="1" smtClean="0"/>
              <a:t>contrat</a:t>
            </a:r>
            <a:r>
              <a:rPr lang="en-US" dirty="0" smtClean="0"/>
              <a:t> </a:t>
            </a:r>
            <a:r>
              <a:rPr lang="en-US" dirty="0" err="1" smtClean="0"/>
              <a:t>précisant</a:t>
            </a:r>
            <a:r>
              <a:rPr lang="en-US" dirty="0" smtClean="0"/>
              <a:t> les</a:t>
            </a:r>
            <a:r>
              <a:rPr lang="fr-CA" dirty="0" smtClean="0"/>
              <a:t> </a:t>
            </a:r>
            <a:r>
              <a:rPr lang="fr-CA" dirty="0"/>
              <a:t>tarifs, les services fournis, la date de tombée et toute autre </a:t>
            </a:r>
            <a:r>
              <a:rPr lang="fr-CA" dirty="0" smtClean="0"/>
              <a:t>considération </a:t>
            </a:r>
            <a:r>
              <a:rPr lang="en-US" dirty="0"/>
              <a:t>(</a:t>
            </a:r>
            <a:r>
              <a:rPr lang="fr-CA" u="sng" dirty="0">
                <a:hlinkClick r:id="rId3"/>
              </a:rPr>
              <a:t>Exemple de contrat</a:t>
            </a:r>
            <a:r>
              <a:rPr lang="en-US" dirty="0"/>
              <a:t>; </a:t>
            </a:r>
            <a:r>
              <a:rPr lang="fr-CA" u="sng" dirty="0">
                <a:hlinkClick r:id="rId4"/>
              </a:rPr>
              <a:t>Modèle de contrat de traduction</a:t>
            </a:r>
            <a:r>
              <a:rPr lang="en-US" dirty="0" smtClean="0"/>
              <a:t>). *</a:t>
            </a:r>
          </a:p>
          <a:p>
            <a:pPr marL="800100" lvl="1" indent="-342900">
              <a:buFont typeface="Arial" panose="020B0604020202020204" pitchFamily="34" charset="0"/>
              <a:buChar char="•"/>
            </a:pPr>
            <a:r>
              <a:rPr lang="fr-CA" dirty="0" smtClean="0"/>
              <a:t>Planifiez vos traduction à l'avance. </a:t>
            </a:r>
            <a:r>
              <a:rPr lang="fr-CA" dirty="0"/>
              <a:t>Accordez autant de temps que possible pour la </a:t>
            </a:r>
            <a:r>
              <a:rPr lang="fr-CA" dirty="0" smtClean="0"/>
              <a:t>traduction</a:t>
            </a:r>
            <a:r>
              <a:rPr lang="en-US" dirty="0" smtClean="0"/>
              <a:t>. </a:t>
            </a:r>
          </a:p>
          <a:p>
            <a:pPr marL="800100" lvl="1" indent="-342900">
              <a:buFont typeface="Arial" panose="020B0604020202020204" pitchFamily="34" charset="0"/>
              <a:buChar char="•"/>
            </a:pPr>
            <a:r>
              <a:rPr lang="fr-CA" dirty="0"/>
              <a:t>Évitez les demandes de traduction de dernière minute, car vous pourriez payer plus cher pour vos travaux urgents</a:t>
            </a:r>
            <a:r>
              <a:rPr lang="en-US" dirty="0" smtClean="0"/>
              <a:t>.</a:t>
            </a:r>
          </a:p>
          <a:p>
            <a:pPr marL="800100" lvl="1" indent="-342900">
              <a:buFont typeface="Arial" panose="020B0604020202020204" pitchFamily="34" charset="0"/>
              <a:buChar char="•"/>
            </a:pPr>
            <a:r>
              <a:rPr lang="fr-CA" dirty="0"/>
              <a:t>Une personne de votre organisation devrait réviser la traduction. Ce processus aide à s'assurer que le traducteur, qui n'est pas familier avec la culture de votre organisation, a saisi l'essence de votre </a:t>
            </a:r>
            <a:r>
              <a:rPr lang="fr-CA" dirty="0" smtClean="0"/>
              <a:t>document.</a:t>
            </a:r>
          </a:p>
          <a:p>
            <a:pPr marL="800100" lvl="1" indent="-342900">
              <a:buFont typeface="Arial" panose="020B0604020202020204" pitchFamily="34" charset="0"/>
              <a:buChar char="•"/>
            </a:pPr>
            <a:r>
              <a:rPr lang="fr-CA" dirty="0"/>
              <a:t>Vous pourriez aussi communiquer avec une école de traduction locale</a:t>
            </a:r>
            <a:r>
              <a:rPr lang="en-US" dirty="0" smtClean="0"/>
              <a:t>. </a:t>
            </a:r>
            <a:r>
              <a:rPr lang="fr-CA" dirty="0"/>
              <a:t>Certains étudiants pourraient être disponibles pour faire de courtes traductions dans le cadre de leur formation</a:t>
            </a:r>
            <a:r>
              <a:rPr lang="en-US" dirty="0" smtClean="0"/>
              <a:t>. *</a:t>
            </a:r>
          </a:p>
          <a:p>
            <a:pPr lvl="1"/>
            <a:r>
              <a:rPr lang="en-CA" u="sng" dirty="0" smtClean="0">
                <a:hlinkClick r:id="rId5"/>
              </a:rPr>
              <a:t>http</a:t>
            </a:r>
            <a:r>
              <a:rPr lang="en-CA" u="sng" dirty="0">
                <a:hlinkClick r:id="rId5"/>
              </a:rPr>
              <a:t>://</a:t>
            </a:r>
            <a:r>
              <a:rPr lang="en-CA" u="sng" dirty="0" smtClean="0">
                <a:hlinkClick r:id="rId5"/>
              </a:rPr>
              <a:t>www.noslangues-ourlanguages.gc.ca/index-fra.php</a:t>
            </a:r>
            <a:endParaRPr lang="en-US" sz="1000" dirty="0" smtClean="0"/>
          </a:p>
          <a:p>
            <a:pPr lvl="1" algn="r"/>
            <a:endParaRPr lang="en-US" sz="1000" dirty="0" smtClean="0"/>
          </a:p>
          <a:p>
            <a:pPr lvl="1" algn="r"/>
            <a:r>
              <a:rPr lang="en-US" sz="1000" dirty="0" smtClean="0"/>
              <a:t>Source : </a:t>
            </a:r>
            <a:r>
              <a:rPr lang="en-US" sz="1000" i="1" dirty="0" err="1" smtClean="0"/>
              <a:t>Vers</a:t>
            </a:r>
            <a:r>
              <a:rPr lang="en-US" sz="1000" i="1" dirty="0" smtClean="0"/>
              <a:t> </a:t>
            </a:r>
            <a:r>
              <a:rPr lang="en-US" sz="1000" i="1" dirty="0" err="1" smtClean="0"/>
              <a:t>une</a:t>
            </a:r>
            <a:r>
              <a:rPr lang="en-US" sz="1000" i="1" dirty="0" smtClean="0"/>
              <a:t> </a:t>
            </a:r>
            <a:r>
              <a:rPr lang="en-US" sz="1000" i="1" dirty="0" err="1" smtClean="0"/>
              <a:t>organisation</a:t>
            </a:r>
            <a:r>
              <a:rPr lang="en-US" sz="1000" i="1" dirty="0" smtClean="0"/>
              <a:t> </a:t>
            </a:r>
            <a:r>
              <a:rPr lang="en-US" sz="1000" i="1" dirty="0" err="1" smtClean="0"/>
              <a:t>bilingue</a:t>
            </a:r>
            <a:r>
              <a:rPr lang="en-US" sz="1000" i="1" dirty="0" smtClean="0"/>
              <a:t> </a:t>
            </a:r>
            <a:r>
              <a:rPr lang="en-US" sz="1000" dirty="0" smtClean="0"/>
              <a:t>– </a:t>
            </a:r>
            <a:r>
              <a:rPr lang="en-US" sz="1000" dirty="0" err="1" smtClean="0"/>
              <a:t>Ministère</a:t>
            </a:r>
            <a:r>
              <a:rPr lang="en-US" sz="1000" dirty="0" smtClean="0"/>
              <a:t> du </a:t>
            </a:r>
            <a:r>
              <a:rPr lang="en-US" sz="1000" dirty="0" err="1" smtClean="0"/>
              <a:t>Patrimoine</a:t>
            </a:r>
            <a:r>
              <a:rPr lang="en-US" sz="1000" dirty="0" smtClean="0"/>
              <a:t> </a:t>
            </a:r>
            <a:r>
              <a:rPr lang="en-US" sz="1000" dirty="0" err="1" smtClean="0"/>
              <a:t>canadien</a:t>
            </a:r>
            <a:endParaRPr lang="en-US" sz="1000" dirty="0" smtClean="0"/>
          </a:p>
          <a:p>
            <a:pPr marL="800100" lvl="1" indent="-342900">
              <a:buFont typeface="Arial" panose="020B0604020202020204" pitchFamily="34" charset="0"/>
              <a:buChar char="•"/>
            </a:pPr>
            <a:endParaRPr lang="en-US" sz="1600" dirty="0"/>
          </a:p>
        </p:txBody>
      </p:sp>
      <p:sp>
        <p:nvSpPr>
          <p:cNvPr id="5" name="Shape 67"/>
          <p:cNvSpPr txBox="1">
            <a:spLocks/>
          </p:cNvSpPr>
          <p:nvPr/>
        </p:nvSpPr>
        <p:spPr>
          <a:xfrm>
            <a:off x="1540748" y="1143000"/>
            <a:ext cx="6062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Translation / </a:t>
            </a:r>
            <a:r>
              <a:rPr lang="en-CA" dirty="0" err="1" smtClean="0"/>
              <a:t>Traduction</a:t>
            </a:r>
            <a:r>
              <a:rPr lang="en-CA" dirty="0" smtClean="0"/>
              <a:t> </a:t>
            </a:r>
            <a:endParaRPr lang="en-CA" b="1" kern="0" dirty="0">
              <a:solidFill>
                <a:sysClr val="windowText" lastClr="000000"/>
              </a:solidFill>
            </a:endParaRPr>
          </a:p>
        </p:txBody>
      </p:sp>
    </p:spTree>
    <p:extLst>
      <p:ext uri="{BB962C8B-B14F-4D97-AF65-F5344CB8AC3E}">
        <p14:creationId xmlns:p14="http://schemas.microsoft.com/office/powerpoint/2010/main" val="1761790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57200" y="1735753"/>
            <a:ext cx="8305800" cy="4985980"/>
          </a:xfrm>
          <a:prstGeom prst="rect">
            <a:avLst/>
          </a:prstGeom>
          <a:noFill/>
        </p:spPr>
        <p:txBody>
          <a:bodyPr wrap="square" rtlCol="0">
            <a:spAutoFit/>
          </a:bodyPr>
          <a:lstStyle/>
          <a:p>
            <a:r>
              <a:rPr lang="en-US" sz="2000" b="1" dirty="0" err="1"/>
              <a:t>Considérations</a:t>
            </a:r>
            <a:r>
              <a:rPr lang="en-US" sz="2000" b="1" dirty="0"/>
              <a:t> </a:t>
            </a:r>
            <a:r>
              <a:rPr lang="en-US" sz="2000" b="1" dirty="0" err="1"/>
              <a:t>monétaires</a:t>
            </a:r>
            <a:endParaRPr lang="en-US" sz="2000" b="1" dirty="0"/>
          </a:p>
          <a:p>
            <a:pPr marL="285750" indent="-285750">
              <a:buFont typeface="Arial" panose="020B0604020202020204" pitchFamily="34" charset="0"/>
              <a:buChar char="•"/>
            </a:pPr>
            <a:r>
              <a:rPr lang="fr-CA" sz="1600" dirty="0" smtClean="0"/>
              <a:t>Demandez </a:t>
            </a:r>
            <a:r>
              <a:rPr lang="fr-CA" sz="1600" dirty="0"/>
              <a:t>plus d'une </a:t>
            </a:r>
            <a:r>
              <a:rPr lang="fr-CA" sz="1600" dirty="0" smtClean="0"/>
              <a:t>soumission.</a:t>
            </a:r>
          </a:p>
          <a:p>
            <a:pPr marL="285750" indent="-285750">
              <a:buFont typeface="Arial" panose="020B0604020202020204" pitchFamily="34" charset="0"/>
              <a:buChar char="•"/>
            </a:pPr>
            <a:r>
              <a:rPr lang="fr-CA" sz="1600" dirty="0"/>
              <a:t>Planifiez d'avance</a:t>
            </a:r>
            <a:r>
              <a:rPr lang="en-US" sz="1600" dirty="0" smtClean="0"/>
              <a:t>. </a:t>
            </a:r>
            <a:r>
              <a:rPr lang="fr-CA" sz="1600" dirty="0"/>
              <a:t>Avec une bonne planification de l'équipement, des salles et des activités, vous pourriez n'avoir besoin que d'une seule équipe d'interprètes</a:t>
            </a:r>
            <a:r>
              <a:rPr lang="en-CA" sz="1600" dirty="0" smtClean="0"/>
              <a:t>.</a:t>
            </a:r>
          </a:p>
          <a:p>
            <a:pPr marL="285750" indent="-285750">
              <a:buFont typeface="Arial" panose="020B0604020202020204" pitchFamily="34" charset="0"/>
              <a:buChar char="•"/>
            </a:pPr>
            <a:r>
              <a:rPr lang="fr-CA" sz="1600" dirty="0"/>
              <a:t>Déterminez d'avance les </a:t>
            </a:r>
            <a:r>
              <a:rPr lang="fr-CA" sz="1600" dirty="0" smtClean="0"/>
              <a:t>besoins </a:t>
            </a:r>
            <a:r>
              <a:rPr lang="fr-CA" sz="1600" dirty="0"/>
              <a:t>linguistiques de vos participants</a:t>
            </a:r>
            <a:r>
              <a:rPr lang="en-US" sz="1600" dirty="0" smtClean="0"/>
              <a:t>.</a:t>
            </a:r>
          </a:p>
          <a:p>
            <a:pPr marL="285750" indent="-285750">
              <a:buFont typeface="Arial" panose="020B0604020202020204" pitchFamily="34" charset="0"/>
              <a:buChar char="•"/>
            </a:pPr>
            <a:r>
              <a:rPr lang="fr-CA" sz="1600" dirty="0"/>
              <a:t>Évaluez quelles portions de l'activité demanderont de </a:t>
            </a:r>
            <a:r>
              <a:rPr lang="fr-CA" sz="1600" dirty="0" smtClean="0"/>
              <a:t>l'interprétation.</a:t>
            </a:r>
          </a:p>
          <a:p>
            <a:pPr marL="285750" indent="-285750">
              <a:buFont typeface="Arial" panose="020B0604020202020204" pitchFamily="34" charset="0"/>
              <a:buChar char="•"/>
            </a:pPr>
            <a:r>
              <a:rPr lang="fr-CA" sz="1600" dirty="0"/>
              <a:t>Deux interprètes suffisent habituellement pour une </a:t>
            </a:r>
            <a:r>
              <a:rPr lang="fr-CA" sz="1600" dirty="0" smtClean="0"/>
              <a:t>demi-journée. </a:t>
            </a:r>
          </a:p>
          <a:p>
            <a:pPr marL="285750" indent="-285750">
              <a:buFont typeface="Arial" panose="020B0604020202020204" pitchFamily="34" charset="0"/>
              <a:buChar char="•"/>
            </a:pPr>
            <a:r>
              <a:rPr lang="fr-CA" sz="1600" dirty="0"/>
              <a:t>Louez seulement l'équipement dont vous aurez </a:t>
            </a:r>
            <a:r>
              <a:rPr lang="fr-CA" sz="1600" dirty="0" smtClean="0"/>
              <a:t>besoin. </a:t>
            </a:r>
          </a:p>
          <a:p>
            <a:pPr marL="285750" indent="-285750">
              <a:buFont typeface="Arial" panose="020B0604020202020204" pitchFamily="34" charset="0"/>
              <a:buChar char="•"/>
            </a:pPr>
            <a:r>
              <a:rPr lang="fr-CA" sz="1600" dirty="0"/>
              <a:t>Cherchez des installations dotées de cabines d'interprétation fixes pour économiser des frais de location</a:t>
            </a:r>
            <a:r>
              <a:rPr lang="en-CA" sz="1600" dirty="0" smtClean="0"/>
              <a:t>.</a:t>
            </a:r>
          </a:p>
          <a:p>
            <a:pPr marL="285750" indent="-285750">
              <a:buFont typeface="Arial" panose="020B0604020202020204" pitchFamily="34" charset="0"/>
              <a:buChar char="•"/>
            </a:pPr>
            <a:r>
              <a:rPr lang="fr-CA" sz="1600" dirty="0"/>
              <a:t>Planifiez les activités de sorte que celles qui nécessitent des services d'interprétation se tiennent dans la même salle</a:t>
            </a:r>
            <a:r>
              <a:rPr lang="en-CA" sz="1600" dirty="0" smtClean="0"/>
              <a:t>.</a:t>
            </a:r>
          </a:p>
          <a:p>
            <a:pPr marL="285750" indent="-285750">
              <a:buFont typeface="Arial" panose="020B0604020202020204" pitchFamily="34" charset="0"/>
              <a:buChar char="•"/>
            </a:pPr>
            <a:r>
              <a:rPr lang="fr-CA" sz="1600" dirty="0"/>
              <a:t>Préparez à l'avance la documentation dont les interprètes auront besoin pour leur donner le temps de </a:t>
            </a:r>
            <a:r>
              <a:rPr lang="fr-CA" sz="1600" dirty="0" smtClean="0"/>
              <a:t>l'étudier. </a:t>
            </a:r>
          </a:p>
          <a:p>
            <a:pPr marL="285750" indent="-285750">
              <a:buFont typeface="Arial" panose="020B0604020202020204" pitchFamily="34" charset="0"/>
              <a:buChar char="•"/>
            </a:pPr>
            <a:r>
              <a:rPr lang="fr-CA" sz="1600" dirty="0" smtClean="0"/>
              <a:t>Communiquez </a:t>
            </a:r>
            <a:r>
              <a:rPr lang="fr-CA" sz="1600" dirty="0"/>
              <a:t>avec une école de traduction et d'interprétation locale</a:t>
            </a:r>
            <a:r>
              <a:rPr lang="en-CA" sz="1600" dirty="0" smtClean="0"/>
              <a:t>. </a:t>
            </a:r>
            <a:r>
              <a:rPr lang="fr-CA" sz="1600" dirty="0"/>
              <a:t>Certains étudiants pourraient être disponibles pour de petits mandats d'interprétation dans le cadre de leurs études</a:t>
            </a:r>
            <a:r>
              <a:rPr lang="en-CA" sz="1600" dirty="0" smtClean="0"/>
              <a:t>.</a:t>
            </a:r>
            <a:r>
              <a:rPr lang="fr-CA" sz="1600" dirty="0"/>
              <a:t> Association canadienne des écoles de traduction – Programmes des </a:t>
            </a:r>
            <a:r>
              <a:rPr lang="fr-CA" sz="1600" dirty="0" smtClean="0"/>
              <a:t>membres *</a:t>
            </a:r>
            <a:endParaRPr lang="en-CA" sz="1600" dirty="0"/>
          </a:p>
          <a:p>
            <a:r>
              <a:rPr lang="en-CA" sz="1600" dirty="0"/>
              <a:t> </a:t>
            </a:r>
            <a:r>
              <a:rPr lang="en-CA" sz="1600" dirty="0" smtClean="0"/>
              <a:t>     </a:t>
            </a:r>
            <a:r>
              <a:rPr lang="en-CA" sz="1600" u="sng" dirty="0">
                <a:hlinkClick r:id="rId3"/>
              </a:rPr>
              <a:t>http://</a:t>
            </a:r>
            <a:r>
              <a:rPr lang="en-CA" sz="1600" u="sng" dirty="0" smtClean="0">
                <a:hlinkClick r:id="rId3"/>
              </a:rPr>
              <a:t>www.uottawa.ca/associations/acet/prog_membr.htm#Programmes</a:t>
            </a:r>
            <a:endParaRPr lang="en-CA" sz="1600" u="sng" dirty="0" smtClean="0"/>
          </a:p>
          <a:p>
            <a:pPr algn="r"/>
            <a:endParaRPr lang="en-CA" sz="1600" dirty="0"/>
          </a:p>
          <a:p>
            <a:pPr algn="r"/>
            <a:r>
              <a:rPr lang="fr-CA" sz="1000" dirty="0" smtClean="0"/>
              <a:t>Source : </a:t>
            </a:r>
            <a:r>
              <a:rPr lang="fr-CA" sz="1000" i="1" dirty="0" smtClean="0"/>
              <a:t>Vers une organisation bilingue </a:t>
            </a:r>
            <a:r>
              <a:rPr lang="fr-CA" sz="1000" dirty="0" smtClean="0"/>
              <a:t>– Ministère du Patrimoine canadien</a:t>
            </a:r>
            <a:endParaRPr lang="en-US" sz="1000" dirty="0" smtClean="0"/>
          </a:p>
        </p:txBody>
      </p:sp>
      <p:sp>
        <p:nvSpPr>
          <p:cNvPr id="6" name="Shape 67"/>
          <p:cNvSpPr txBox="1">
            <a:spLocks/>
          </p:cNvSpPr>
          <p:nvPr/>
        </p:nvSpPr>
        <p:spPr>
          <a:xfrm>
            <a:off x="1540748" y="1066800"/>
            <a:ext cx="6062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Interpretation / </a:t>
            </a:r>
            <a:r>
              <a:rPr lang="en-CA" dirty="0" err="1" smtClean="0"/>
              <a:t>Interprétation</a:t>
            </a:r>
            <a:endParaRPr lang="en-CA" b="1" kern="0" dirty="0">
              <a:solidFill>
                <a:sysClr val="windowText" lastClr="000000"/>
              </a:solidFill>
            </a:endParaRPr>
          </a:p>
        </p:txBody>
      </p:sp>
    </p:spTree>
    <p:extLst>
      <p:ext uri="{BB962C8B-B14F-4D97-AF65-F5344CB8AC3E}">
        <p14:creationId xmlns:p14="http://schemas.microsoft.com/office/powerpoint/2010/main" val="244830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35"/>
            <a:ext cx="9144000" cy="6858000"/>
          </a:xfrm>
          <a:prstGeom prst="rect">
            <a:avLst/>
          </a:prstGeom>
        </p:spPr>
      </p:pic>
      <p:sp>
        <p:nvSpPr>
          <p:cNvPr id="3" name="Shape 67"/>
          <p:cNvSpPr txBox="1">
            <a:spLocks/>
          </p:cNvSpPr>
          <p:nvPr/>
        </p:nvSpPr>
        <p:spPr>
          <a:xfrm>
            <a:off x="1371600" y="1364657"/>
            <a:ext cx="5943599"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smtClean="0"/>
              <a:t>PCH Funding / </a:t>
            </a:r>
            <a:r>
              <a:rPr lang="fr-FR" dirty="0" smtClean="0"/>
              <a:t>Financement PCH</a:t>
            </a:r>
            <a:r>
              <a:rPr lang="fr-FR" dirty="0"/>
              <a:t> </a:t>
            </a:r>
            <a:r>
              <a:rPr lang="en-CA" dirty="0" smtClean="0"/>
              <a:t> </a:t>
            </a:r>
            <a:endParaRPr lang="en-CA" b="1" kern="0" dirty="0">
              <a:solidFill>
                <a:sysClr val="windowText" lastClr="000000"/>
              </a:solidFill>
            </a:endParaRPr>
          </a:p>
        </p:txBody>
      </p:sp>
      <p:sp>
        <p:nvSpPr>
          <p:cNvPr id="4" name="Rectangle 3"/>
          <p:cNvSpPr/>
          <p:nvPr/>
        </p:nvSpPr>
        <p:spPr>
          <a:xfrm>
            <a:off x="609600" y="2226017"/>
            <a:ext cx="8229600" cy="4022383"/>
          </a:xfrm>
          <a:prstGeom prst="rect">
            <a:avLst/>
          </a:prstGeom>
        </p:spPr>
        <p:txBody>
          <a:bodyPr wrap="square">
            <a:spAutoFit/>
          </a:bodyPr>
          <a:lstStyle/>
          <a:p>
            <a:pPr fontAlgn="base">
              <a:lnSpc>
                <a:spcPct val="107000"/>
              </a:lnSpc>
              <a:spcBef>
                <a:spcPts val="385"/>
              </a:spcBef>
              <a:spcAft>
                <a:spcPts val="0"/>
              </a:spcAft>
            </a:pPr>
            <a:r>
              <a:rPr lang="fr-CA" sz="2000" b="1" dirty="0" smtClean="0">
                <a:ea typeface="MS PGothic" panose="020B0600070205080204" pitchFamily="34" charset="-128"/>
                <a:cs typeface="Times New Roman" panose="02020603050405020304" pitchFamily="18" charset="0"/>
              </a:rPr>
              <a:t>Sous-volet Appui à l’interprétation à la traduction</a:t>
            </a:r>
            <a:endParaRPr lang="fr-CA" sz="2000" b="1" dirty="0">
              <a:ea typeface="MS PGothic" panose="020B0600070205080204" pitchFamily="34" charset="-128"/>
              <a:cs typeface="Times New Roman" panose="02020603050405020304" pitchFamily="18" charset="0"/>
            </a:endParaRPr>
          </a:p>
          <a:p>
            <a:pPr fontAlgn="base">
              <a:lnSpc>
                <a:spcPct val="107000"/>
              </a:lnSpc>
              <a:spcBef>
                <a:spcPts val="385"/>
              </a:spcBef>
              <a:spcAft>
                <a:spcPts val="0"/>
              </a:spcAft>
            </a:pPr>
            <a:endParaRPr lang="en-CA" sz="2000" dirty="0">
              <a:ea typeface="Calibri" panose="020F0502020204030204" pitchFamily="34" charset="0"/>
              <a:cs typeface="Times New Roman" panose="02020603050405020304" pitchFamily="18" charset="0"/>
            </a:endParaRPr>
          </a:p>
          <a:p>
            <a:pPr fontAlgn="base">
              <a:lnSpc>
                <a:spcPct val="107000"/>
              </a:lnSpc>
              <a:spcBef>
                <a:spcPts val="385"/>
              </a:spcBef>
              <a:spcAft>
                <a:spcPts val="0"/>
              </a:spcAft>
            </a:pPr>
            <a:r>
              <a:rPr lang="fr-CA" dirty="0" smtClean="0">
                <a:ea typeface="MS PGothic" panose="020B0600070205080204" pitchFamily="34" charset="-128"/>
                <a:cs typeface="Times New Roman" panose="02020603050405020304" pitchFamily="18" charset="0"/>
              </a:rPr>
              <a:t>Le </a:t>
            </a:r>
            <a:r>
              <a:rPr lang="fr-CA" dirty="0">
                <a:ea typeface="MS PGothic" panose="020B0600070205080204" pitchFamily="34" charset="-128"/>
                <a:cs typeface="Times New Roman" panose="02020603050405020304" pitchFamily="18" charset="0"/>
              </a:rPr>
              <a:t>sous-volet </a:t>
            </a:r>
            <a:r>
              <a:rPr lang="fr-CA" i="1" dirty="0">
                <a:ea typeface="MS PGothic" panose="020B0600070205080204" pitchFamily="34" charset="-128"/>
                <a:cs typeface="Times New Roman" panose="02020603050405020304" pitchFamily="18" charset="0"/>
              </a:rPr>
              <a:t>Appui à l’interprétation et à la traduction </a:t>
            </a:r>
            <a:r>
              <a:rPr lang="fr-CA" dirty="0">
                <a:ea typeface="MS PGothic" panose="020B0600070205080204" pitchFamily="34" charset="-128"/>
                <a:cs typeface="Times New Roman" panose="02020603050405020304" pitchFamily="18" charset="0"/>
              </a:rPr>
              <a:t>vise à appuyer des organismes souhaitant favoriser une participation dans les deux langues officielles lors d'événements publics et accroître le nombre de documents disponibles dans les deux langues officielles.</a:t>
            </a:r>
            <a:endParaRPr lang="en-CA" dirty="0">
              <a:ea typeface="Calibri" panose="020F0502020204030204" pitchFamily="34" charset="0"/>
              <a:cs typeface="Times New Roman" panose="02020603050405020304" pitchFamily="18" charset="0"/>
            </a:endParaRPr>
          </a:p>
          <a:p>
            <a:pPr>
              <a:lnSpc>
                <a:spcPct val="107000"/>
              </a:lnSpc>
              <a:spcAft>
                <a:spcPts val="800"/>
              </a:spcAft>
            </a:pPr>
            <a:r>
              <a:rPr lang="fr-CA" dirty="0">
                <a:ea typeface="Calibri" panose="020F0502020204030204" pitchFamily="34" charset="0"/>
                <a:cs typeface="Times New Roman" panose="02020603050405020304" pitchFamily="18" charset="0"/>
              </a:rPr>
              <a:t> </a:t>
            </a:r>
            <a:endParaRPr lang="en-CA" dirty="0">
              <a:ea typeface="Calibri" panose="020F0502020204030204" pitchFamily="34" charset="0"/>
              <a:cs typeface="Times New Roman" panose="02020603050405020304" pitchFamily="18" charset="0"/>
            </a:endParaRPr>
          </a:p>
          <a:p>
            <a:pPr>
              <a:lnSpc>
                <a:spcPct val="107000"/>
              </a:lnSpc>
              <a:spcAft>
                <a:spcPts val="800"/>
              </a:spcAft>
            </a:pPr>
            <a:r>
              <a:rPr lang="fr-CA" b="1" u="sng" dirty="0">
                <a:ea typeface="Calibri" panose="020F0502020204030204" pitchFamily="34" charset="0"/>
                <a:cs typeface="Times New Roman" panose="02020603050405020304" pitchFamily="18" charset="0"/>
              </a:rPr>
              <a:t>Financement</a:t>
            </a:r>
            <a:r>
              <a:rPr lang="fr-FR" b="1" dirty="0">
                <a:ea typeface="Calibri" panose="020F0502020204030204" pitchFamily="34" charset="0"/>
                <a:cs typeface="Times New Roman" panose="02020603050405020304" pitchFamily="18" charset="0"/>
              </a:rPr>
              <a:t> :</a:t>
            </a:r>
            <a:r>
              <a:rPr lang="fr-FR" dirty="0">
                <a:ea typeface="Calibri" panose="020F0502020204030204" pitchFamily="34" charset="0"/>
                <a:cs typeface="Times New Roman" panose="02020603050405020304" pitchFamily="18" charset="0"/>
              </a:rPr>
              <a:t> L'appui financier ne pourra dépasser 50 </a:t>
            </a:r>
            <a:r>
              <a:rPr lang="fr-FR" dirty="0" smtClean="0">
                <a:ea typeface="Calibri" panose="020F0502020204030204" pitchFamily="34" charset="0"/>
                <a:cs typeface="Times New Roman" panose="02020603050405020304" pitchFamily="18" charset="0"/>
              </a:rPr>
              <a:t>% des </a:t>
            </a:r>
            <a:r>
              <a:rPr lang="fr-FR" dirty="0">
                <a:ea typeface="Calibri" panose="020F0502020204030204" pitchFamily="34" charset="0"/>
                <a:cs typeface="Times New Roman" panose="02020603050405020304" pitchFamily="18" charset="0"/>
              </a:rPr>
              <a:t>dépenses admissibles jusqu'à un maximum de 5 000 $ par </a:t>
            </a:r>
            <a:r>
              <a:rPr lang="fr-FR" dirty="0" smtClean="0">
                <a:ea typeface="Calibri" panose="020F0502020204030204" pitchFamily="34" charset="0"/>
                <a:cs typeface="Times New Roman" panose="02020603050405020304" pitchFamily="18" charset="0"/>
              </a:rPr>
              <a:t>demande.</a:t>
            </a:r>
            <a:endParaRPr lang="en-CA" dirty="0">
              <a:ea typeface="Calibri" panose="020F0502020204030204" pitchFamily="34" charset="0"/>
              <a:cs typeface="Times New Roman" panose="02020603050405020304" pitchFamily="18" charset="0"/>
            </a:endParaRPr>
          </a:p>
          <a:p>
            <a:pPr>
              <a:lnSpc>
                <a:spcPct val="107000"/>
              </a:lnSpc>
              <a:spcAft>
                <a:spcPts val="800"/>
              </a:spcAft>
            </a:pPr>
            <a:r>
              <a:rPr lang="fr-CA" b="1" u="sng" dirty="0" smtClean="0">
                <a:ea typeface="Calibri" panose="020F0502020204030204" pitchFamily="34" charset="0"/>
                <a:cs typeface="Times New Roman" panose="02020603050405020304" pitchFamily="18" charset="0"/>
              </a:rPr>
              <a:t>Calendrier</a:t>
            </a:r>
            <a:r>
              <a:rPr lang="fr-CA" b="1" dirty="0" smtClean="0">
                <a:ea typeface="Calibri" panose="020F0502020204030204" pitchFamily="34" charset="0"/>
                <a:cs typeface="Times New Roman" panose="02020603050405020304" pitchFamily="18" charset="0"/>
              </a:rPr>
              <a:t> </a:t>
            </a:r>
            <a:r>
              <a:rPr lang="fr-CA" dirty="0" smtClean="0">
                <a:ea typeface="Calibri" panose="020F0502020204030204" pitchFamily="34" charset="0"/>
                <a:cs typeface="Times New Roman" panose="02020603050405020304" pitchFamily="18" charset="0"/>
              </a:rPr>
              <a:t>: </a:t>
            </a:r>
            <a:r>
              <a:rPr lang="fr-CA" dirty="0" smtClean="0">
                <a:ea typeface="MS PGothic" panose="020B0600070205080204" pitchFamily="34" charset="-128"/>
                <a:cs typeface="Times New Roman" panose="02020603050405020304" pitchFamily="18" charset="0"/>
              </a:rPr>
              <a:t>Les </a:t>
            </a:r>
            <a:r>
              <a:rPr lang="fr-CA" dirty="0">
                <a:ea typeface="MS PGothic" panose="020B0600070205080204" pitchFamily="34" charset="-128"/>
                <a:cs typeface="Times New Roman" panose="02020603050405020304" pitchFamily="18" charset="0"/>
              </a:rPr>
              <a:t>demandes d’aide financière peuvent être présentées à tout moment durant </a:t>
            </a:r>
            <a:r>
              <a:rPr lang="fr-CA" dirty="0" smtClean="0">
                <a:ea typeface="MS PGothic" panose="020B0600070205080204" pitchFamily="34" charset="-128"/>
                <a:cs typeface="Times New Roman" panose="02020603050405020304" pitchFamily="18" charset="0"/>
              </a:rPr>
              <a:t>l’année</a:t>
            </a:r>
            <a:r>
              <a:rPr lang="fr-CA" dirty="0">
                <a:ea typeface="MS PGothic" panose="020B0600070205080204" pitchFamily="34" charset="-128"/>
                <a:cs typeface="Times New Roman" panose="02020603050405020304" pitchFamily="18" charset="0"/>
              </a:rPr>
              <a:t>, mais elles doivent être reçues au minimum 12 semaines avant le début du projet.</a:t>
            </a:r>
            <a:endParaRPr lang="en-CA"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59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35"/>
            <a:ext cx="9144000" cy="6858000"/>
          </a:xfrm>
          <a:prstGeom prst="rect">
            <a:avLst/>
          </a:prstGeom>
        </p:spPr>
      </p:pic>
      <p:sp>
        <p:nvSpPr>
          <p:cNvPr id="3" name="Content Placeholder 2"/>
          <p:cNvSpPr>
            <a:spLocks noGrp="1"/>
          </p:cNvSpPr>
          <p:nvPr>
            <p:ph idx="1"/>
          </p:nvPr>
        </p:nvSpPr>
        <p:spPr>
          <a:xfrm>
            <a:off x="457200" y="1676400"/>
            <a:ext cx="8229600" cy="5105400"/>
          </a:xfrm>
        </p:spPr>
        <p:txBody>
          <a:bodyPr>
            <a:normAutofit/>
          </a:bodyPr>
          <a:lstStyle/>
          <a:p>
            <a:pPr marL="0" indent="0" fontAlgn="base">
              <a:buNone/>
            </a:pPr>
            <a:r>
              <a:rPr lang="fr-CA" sz="2000" b="1" dirty="0" smtClean="0"/>
              <a:t>Sous-volet Appui à l’interprétation et à la traduction (suite)</a:t>
            </a:r>
          </a:p>
          <a:p>
            <a:pPr marL="0" indent="0">
              <a:buNone/>
            </a:pPr>
            <a:endParaRPr lang="fr-FR" sz="1900" dirty="0" smtClean="0"/>
          </a:p>
          <a:p>
            <a:pPr marL="0" indent="0">
              <a:buNone/>
            </a:pPr>
            <a:r>
              <a:rPr lang="fr-FR" sz="1800" b="1" u="sng" dirty="0" smtClean="0"/>
              <a:t>Projets </a:t>
            </a:r>
            <a:r>
              <a:rPr lang="fr-FR" sz="1800" b="1" u="sng" dirty="0"/>
              <a:t>admissibles</a:t>
            </a:r>
            <a:r>
              <a:rPr lang="fr-FR" sz="1800" b="1" dirty="0"/>
              <a:t> </a:t>
            </a:r>
            <a:r>
              <a:rPr lang="fr-FR" sz="1800" dirty="0"/>
              <a:t>:</a:t>
            </a:r>
          </a:p>
          <a:p>
            <a:r>
              <a:rPr lang="fr-FR" sz="1800" u="sng" dirty="0" smtClean="0"/>
              <a:t>Événements </a:t>
            </a:r>
            <a:r>
              <a:rPr lang="fr-FR" sz="1800" dirty="0"/>
              <a:t>: interprétation simultanée et traduction de documents d'une langue officielle vers </a:t>
            </a:r>
            <a:r>
              <a:rPr lang="fr-FR" sz="1800" dirty="0" smtClean="0"/>
              <a:t>l'autre </a:t>
            </a:r>
            <a:r>
              <a:rPr lang="fr-FR" sz="1800" dirty="0"/>
              <a:t>dans le cadre d'événements publics </a:t>
            </a:r>
            <a:r>
              <a:rPr lang="fr-FR" sz="1800" dirty="0" smtClean="0"/>
              <a:t>tenus au Canada.</a:t>
            </a:r>
          </a:p>
          <a:p>
            <a:r>
              <a:rPr lang="fr-FR" sz="1800" u="sng" dirty="0" smtClean="0"/>
              <a:t>Traduction</a:t>
            </a:r>
            <a:r>
              <a:rPr lang="fr-FR" sz="1800" dirty="0" smtClean="0"/>
              <a:t> : traduction d'une langue officielle vers l'autre de documents destinés aux membres de l'organisation et au public canadien, tels que des brochures, des dépliants, le contenu d'un site Internet, etc.</a:t>
            </a:r>
          </a:p>
          <a:p>
            <a:pPr marL="0" indent="0">
              <a:buNone/>
            </a:pPr>
            <a:endParaRPr lang="fr-FR" sz="1800" dirty="0"/>
          </a:p>
          <a:p>
            <a:pPr marL="0" indent="0">
              <a:buNone/>
            </a:pPr>
            <a:r>
              <a:rPr lang="fr-FR" sz="1800" b="1" u="sng" dirty="0"/>
              <a:t>Bénéficiaires admissibles</a:t>
            </a:r>
            <a:r>
              <a:rPr lang="fr-FR" sz="1800" b="1" dirty="0"/>
              <a:t> </a:t>
            </a:r>
            <a:r>
              <a:rPr lang="fr-FR" sz="1800" dirty="0"/>
              <a:t>: Les organismes canadiens sans but lucratif officiellement enregistrés et incorporés. Les particuliers, les organismes gouvernementaux, les universités, les écoles, et les hôpitaux ne sont pas admissibles. </a:t>
            </a:r>
            <a:endParaRPr lang="fr-FR" sz="1800" dirty="0" smtClean="0"/>
          </a:p>
          <a:p>
            <a:pPr marL="0" indent="0">
              <a:buNone/>
            </a:pPr>
            <a:endParaRPr lang="fr-FR" sz="1800" dirty="0" smtClean="0"/>
          </a:p>
          <a:p>
            <a:pPr marL="0" indent="0">
              <a:buNone/>
            </a:pPr>
            <a:r>
              <a:rPr lang="fr-FR" sz="1600" dirty="0">
                <a:hlinkClick r:id="rId3"/>
              </a:rPr>
              <a:t>http://</a:t>
            </a:r>
            <a:r>
              <a:rPr lang="fr-FR" sz="1600" dirty="0" smtClean="0">
                <a:hlinkClick r:id="rId3"/>
              </a:rPr>
              <a:t>www.pch.gc.ca/fra/1267548087384/1254192746896</a:t>
            </a:r>
            <a:r>
              <a:rPr lang="fr-FR" sz="1600" dirty="0" smtClean="0"/>
              <a:t> </a:t>
            </a:r>
            <a:endParaRPr lang="fr-FR" sz="1600" dirty="0"/>
          </a:p>
          <a:p>
            <a:pPr marL="0" indent="0">
              <a:buNone/>
            </a:pPr>
            <a:endParaRPr lang="fr-FR" sz="1900" dirty="0"/>
          </a:p>
          <a:p>
            <a:pPr marL="0" indent="0">
              <a:buNone/>
            </a:pPr>
            <a:endParaRPr lang="en-CA" sz="2000"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78341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Questions &amp; Poll / Questions et </a:t>
            </a:r>
            <a:r>
              <a:rPr lang="en-US" sz="6000" dirty="0" err="1" smtClean="0"/>
              <a:t>sondage</a:t>
            </a:r>
            <a:endParaRPr lang="en-US" sz="6000" dirty="0"/>
          </a:p>
        </p:txBody>
      </p:sp>
    </p:spTree>
    <p:extLst>
      <p:ext uri="{BB962C8B-B14F-4D97-AF65-F5344CB8AC3E}">
        <p14:creationId xmlns:p14="http://schemas.microsoft.com/office/powerpoint/2010/main" val="146344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1350248" y="1372001"/>
            <a:ext cx="64435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dirty="0"/>
              <a:t>Social Media </a:t>
            </a:r>
            <a:r>
              <a:rPr lang="en-CA" dirty="0" smtClean="0"/>
              <a:t>/ </a:t>
            </a:r>
            <a:r>
              <a:rPr lang="fr-FR" dirty="0" smtClean="0"/>
              <a:t>Médias </a:t>
            </a:r>
            <a:r>
              <a:rPr lang="fr-FR" dirty="0"/>
              <a:t>sociaux </a:t>
            </a:r>
            <a:endParaRPr lang="en-CA" b="1" kern="0" dirty="0">
              <a:solidFill>
                <a:sysClr val="windowText" lastClr="000000"/>
              </a:solidFill>
            </a:endParaRPr>
          </a:p>
        </p:txBody>
      </p:sp>
      <p:sp>
        <p:nvSpPr>
          <p:cNvPr id="4" name="TextBox 3"/>
          <p:cNvSpPr txBox="1"/>
          <p:nvPr/>
        </p:nvSpPr>
        <p:spPr>
          <a:xfrm>
            <a:off x="1600200" y="2838271"/>
            <a:ext cx="5943600" cy="1569660"/>
          </a:xfrm>
          <a:prstGeom prst="rect">
            <a:avLst/>
          </a:prstGeom>
          <a:noFill/>
        </p:spPr>
        <p:txBody>
          <a:bodyPr wrap="square" rtlCol="0">
            <a:spAutoFit/>
          </a:bodyPr>
          <a:lstStyle/>
          <a:p>
            <a:r>
              <a:rPr lang="en-US" sz="2400" dirty="0" smtClean="0"/>
              <a:t>Comment les </a:t>
            </a:r>
            <a:r>
              <a:rPr lang="en-US" sz="2400" dirty="0" err="1" smtClean="0"/>
              <a:t>organismes</a:t>
            </a:r>
            <a:r>
              <a:rPr lang="en-US" sz="2400" dirty="0" smtClean="0"/>
              <a:t> </a:t>
            </a:r>
            <a:r>
              <a:rPr lang="en-US" sz="2400" dirty="0" err="1" smtClean="0"/>
              <a:t>sportifs</a:t>
            </a:r>
            <a:r>
              <a:rPr lang="en-US" sz="2400" dirty="0" smtClean="0"/>
              <a:t> </a:t>
            </a:r>
            <a:r>
              <a:rPr lang="en-US" sz="2400" dirty="0" err="1" smtClean="0"/>
              <a:t>peuvent-ils</a:t>
            </a:r>
            <a:r>
              <a:rPr lang="en-US" sz="2400" dirty="0" smtClean="0"/>
              <a:t> </a:t>
            </a:r>
            <a:r>
              <a:rPr lang="en-US" sz="2400" dirty="0" err="1" smtClean="0"/>
              <a:t>intégrer</a:t>
            </a:r>
            <a:r>
              <a:rPr lang="en-US" sz="2400" dirty="0" smtClean="0"/>
              <a:t> les </a:t>
            </a:r>
            <a:r>
              <a:rPr lang="en-US" sz="2400" dirty="0" err="1" smtClean="0"/>
              <a:t>langues</a:t>
            </a:r>
            <a:r>
              <a:rPr lang="en-US" sz="2400" dirty="0" smtClean="0"/>
              <a:t> </a:t>
            </a:r>
            <a:r>
              <a:rPr lang="en-US" sz="2400" dirty="0" err="1" smtClean="0"/>
              <a:t>officielles</a:t>
            </a:r>
            <a:r>
              <a:rPr lang="en-US" sz="2400" dirty="0" smtClean="0"/>
              <a:t> à </a:t>
            </a:r>
            <a:r>
              <a:rPr lang="en-US" sz="2400" dirty="0" err="1" smtClean="0"/>
              <a:t>leurs</a:t>
            </a:r>
            <a:r>
              <a:rPr lang="en-US" sz="2400" dirty="0" smtClean="0"/>
              <a:t> </a:t>
            </a:r>
            <a:r>
              <a:rPr lang="en-US" sz="2400" dirty="0" err="1" smtClean="0"/>
              <a:t>médias</a:t>
            </a:r>
            <a:r>
              <a:rPr lang="en-US" sz="2400" dirty="0" smtClean="0"/>
              <a:t> </a:t>
            </a:r>
            <a:r>
              <a:rPr lang="en-US" sz="2400" dirty="0" err="1" smtClean="0"/>
              <a:t>sociaux</a:t>
            </a:r>
            <a:r>
              <a:rPr lang="en-US" sz="2400" dirty="0" smtClean="0"/>
              <a:t> </a:t>
            </a:r>
            <a:r>
              <a:rPr lang="en-US" sz="2400" dirty="0" err="1" smtClean="0"/>
              <a:t>afin</a:t>
            </a:r>
            <a:r>
              <a:rPr lang="en-US" sz="2400" dirty="0" smtClean="0"/>
              <a:t> </a:t>
            </a:r>
            <a:r>
              <a:rPr lang="en-US" sz="2400" dirty="0" err="1" smtClean="0"/>
              <a:t>d’atteindre</a:t>
            </a:r>
            <a:r>
              <a:rPr lang="en-US" sz="2400" dirty="0" smtClean="0"/>
              <a:t> la </a:t>
            </a:r>
            <a:r>
              <a:rPr lang="en-US" sz="2400" dirty="0" err="1" smtClean="0"/>
              <a:t>mesure</a:t>
            </a:r>
            <a:r>
              <a:rPr lang="en-US" sz="2400" dirty="0" smtClean="0"/>
              <a:t> de </a:t>
            </a:r>
            <a:r>
              <a:rPr lang="en-US" sz="2400" dirty="0" err="1" smtClean="0"/>
              <a:t>rendement</a:t>
            </a:r>
            <a:r>
              <a:rPr lang="en-US" sz="2400" dirty="0" smtClean="0"/>
              <a:t> du CFRS?</a:t>
            </a:r>
          </a:p>
        </p:txBody>
      </p:sp>
    </p:spTree>
    <p:extLst>
      <p:ext uri="{BB962C8B-B14F-4D97-AF65-F5344CB8AC3E}">
        <p14:creationId xmlns:p14="http://schemas.microsoft.com/office/powerpoint/2010/main" val="114562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5800" y="1828800"/>
            <a:ext cx="7848600" cy="4185761"/>
          </a:xfrm>
          <a:prstGeom prst="rect">
            <a:avLst/>
          </a:prstGeom>
          <a:noFill/>
        </p:spPr>
        <p:txBody>
          <a:bodyPr wrap="square" rtlCol="0">
            <a:spAutoFit/>
          </a:bodyPr>
          <a:lstStyle/>
          <a:p>
            <a:r>
              <a:rPr lang="en-US" sz="2400" b="1" dirty="0" err="1" smtClean="0"/>
              <a:t>Niveau</a:t>
            </a:r>
            <a:r>
              <a:rPr lang="en-US" sz="2400" b="1" dirty="0" smtClean="0"/>
              <a:t> 1 – </a:t>
            </a:r>
            <a:r>
              <a:rPr lang="en-US" sz="2400" b="1" dirty="0" err="1" smtClean="0"/>
              <a:t>Démarrage</a:t>
            </a:r>
            <a:endParaRPr lang="en-US" sz="2400" b="1" dirty="0" smtClean="0"/>
          </a:p>
          <a:p>
            <a:r>
              <a:rPr lang="fr-CA" dirty="0"/>
              <a:t>L’organisme </a:t>
            </a:r>
            <a:r>
              <a:rPr lang="fr-CA" b="1" dirty="0"/>
              <a:t>élabore une stratégie</a:t>
            </a:r>
            <a:r>
              <a:rPr lang="fr-CA" dirty="0"/>
              <a:t> pour ses communications via les médias </a:t>
            </a:r>
            <a:r>
              <a:rPr lang="fr-CA" dirty="0" smtClean="0"/>
              <a:t>sociaux. </a:t>
            </a:r>
            <a:endParaRPr lang="en-US" dirty="0" smtClean="0"/>
          </a:p>
          <a:p>
            <a:pPr marL="742950" lvl="1" indent="-285750">
              <a:buFont typeface="Arial" panose="020B0604020202020204" pitchFamily="34" charset="0"/>
              <a:buChar char="•"/>
            </a:pPr>
            <a:r>
              <a:rPr lang="fr-FR" sz="1600" dirty="0"/>
              <a:t>Version bilingue ou versions unilingues séparées et équivalentes dans chaque langue </a:t>
            </a:r>
            <a:r>
              <a:rPr lang="fr-FR" sz="1600" dirty="0" smtClean="0"/>
              <a:t>officielle.</a:t>
            </a:r>
          </a:p>
          <a:p>
            <a:pPr marL="742950" lvl="1" indent="-285750">
              <a:buFont typeface="Arial" panose="020B0604020202020204" pitchFamily="34" charset="0"/>
              <a:buChar char="•"/>
            </a:pPr>
            <a:r>
              <a:rPr lang="fr-FR" sz="1600" dirty="0" smtClean="0"/>
              <a:t>Des versions unilingues séparées doivent offrir une expérience également gratifiante aux utilisateurs. </a:t>
            </a:r>
          </a:p>
          <a:p>
            <a:pPr marL="742950" lvl="1" indent="-285750">
              <a:buFont typeface="Arial" panose="020B0604020202020204" pitchFamily="34" charset="0"/>
              <a:buChar char="•"/>
            </a:pPr>
            <a:r>
              <a:rPr lang="fr-FR" sz="1600" dirty="0" smtClean="0"/>
              <a:t>Des versions unilingues séparées doivent indiquer qu’une version est disponible dans l’autre langue officielle.</a:t>
            </a:r>
            <a:endParaRPr lang="en-US" sz="1600" dirty="0" smtClean="0"/>
          </a:p>
          <a:p>
            <a:pPr marL="742950" lvl="1" indent="-285750">
              <a:buFont typeface="Arial" panose="020B0604020202020204" pitchFamily="34" charset="0"/>
              <a:buChar char="•"/>
            </a:pPr>
            <a:r>
              <a:rPr lang="fr-FR" sz="1600" dirty="0" smtClean="0"/>
              <a:t>Lorsqu’une </a:t>
            </a:r>
            <a:r>
              <a:rPr lang="fr-FR" sz="1600" dirty="0"/>
              <a:t>version bilingue est produite, il faudra s’assurer que le titre de la page (nom de l’organisme) soit bilingue lors de la création du </a:t>
            </a:r>
            <a:r>
              <a:rPr lang="fr-FR" sz="1600" dirty="0" smtClean="0"/>
              <a:t>compte.</a:t>
            </a:r>
            <a:endParaRPr lang="en-US" sz="1600" dirty="0"/>
          </a:p>
          <a:p>
            <a:endParaRPr lang="en-US" dirty="0"/>
          </a:p>
          <a:p>
            <a:r>
              <a:rPr lang="en-US" sz="2400" b="1" dirty="0" err="1" smtClean="0"/>
              <a:t>Niveau</a:t>
            </a:r>
            <a:r>
              <a:rPr lang="en-US" sz="2400" b="1" dirty="0" smtClean="0"/>
              <a:t> 2 – </a:t>
            </a:r>
            <a:r>
              <a:rPr lang="fr-CA" sz="2400" b="1" dirty="0"/>
              <a:t>Essor </a:t>
            </a:r>
            <a:endParaRPr lang="en-US" sz="2400" b="1" dirty="0" smtClean="0"/>
          </a:p>
          <a:p>
            <a:r>
              <a:rPr lang="fr-CA" dirty="0"/>
              <a:t>L’organisme </a:t>
            </a:r>
            <a:r>
              <a:rPr lang="fr-CA" b="1" dirty="0"/>
              <a:t>met en œuvre une stratégie</a:t>
            </a:r>
            <a:r>
              <a:rPr lang="fr-CA" dirty="0"/>
              <a:t> pour ses communications via les médias </a:t>
            </a:r>
            <a:r>
              <a:rPr lang="fr-CA" dirty="0" smtClean="0"/>
              <a:t>sociaux.</a:t>
            </a:r>
            <a:endParaRPr lang="en-CA" dirty="0"/>
          </a:p>
        </p:txBody>
      </p:sp>
    </p:spTree>
    <p:extLst>
      <p:ext uri="{BB962C8B-B14F-4D97-AF65-F5344CB8AC3E}">
        <p14:creationId xmlns:p14="http://schemas.microsoft.com/office/powerpoint/2010/main" val="127010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7200" y="1600200"/>
            <a:ext cx="3581400" cy="5232202"/>
          </a:xfrm>
          <a:prstGeom prst="rect">
            <a:avLst/>
          </a:prstGeom>
          <a:noFill/>
        </p:spPr>
        <p:txBody>
          <a:bodyPr wrap="square" rtlCol="0">
            <a:spAutoFit/>
          </a:bodyPr>
          <a:lstStyle/>
          <a:p>
            <a:r>
              <a:rPr lang="en-US" sz="2400" b="1" dirty="0" err="1" smtClean="0"/>
              <a:t>Niveau</a:t>
            </a:r>
            <a:r>
              <a:rPr lang="en-US" sz="2400" b="1" dirty="0" smtClean="0"/>
              <a:t> 3 – </a:t>
            </a:r>
            <a:r>
              <a:rPr lang="fr-CA" sz="2400" b="1" dirty="0" smtClean="0"/>
              <a:t>Croissance</a:t>
            </a:r>
          </a:p>
          <a:p>
            <a:endParaRPr lang="en-US" sz="2400" b="1" dirty="0" smtClean="0"/>
          </a:p>
          <a:p>
            <a:pPr marL="285750" indent="-285750">
              <a:buFont typeface="Arial" panose="020B0604020202020204" pitchFamily="34" charset="0"/>
              <a:buChar char="•"/>
            </a:pPr>
            <a:r>
              <a:rPr lang="fr-CA" dirty="0"/>
              <a:t>Le </a:t>
            </a:r>
            <a:r>
              <a:rPr lang="fr-CA" b="1" dirty="0"/>
              <a:t>contenu </a:t>
            </a:r>
            <a:r>
              <a:rPr lang="fr-CA" b="1" dirty="0" smtClean="0"/>
              <a:t>statique </a:t>
            </a:r>
            <a:r>
              <a:rPr lang="en-US" dirty="0" smtClean="0"/>
              <a:t>(par ex. </a:t>
            </a:r>
            <a:r>
              <a:rPr lang="fr-CA" dirty="0"/>
              <a:t>p</a:t>
            </a:r>
            <a:r>
              <a:rPr lang="fr-CA" dirty="0" smtClean="0"/>
              <a:t>rofil </a:t>
            </a:r>
            <a:r>
              <a:rPr lang="fr-CA" dirty="0"/>
              <a:t>de l’organisme, conditions d’utilisation, coordonnées</a:t>
            </a:r>
            <a:r>
              <a:rPr lang="en-US" dirty="0" smtClean="0"/>
              <a:t>, etc.) </a:t>
            </a:r>
            <a:r>
              <a:rPr lang="fr-CA" dirty="0"/>
              <a:t>présente un contenu équivalent et une qualité de langue égale dans les deux langues </a:t>
            </a:r>
            <a:r>
              <a:rPr lang="fr-CA" dirty="0" smtClean="0"/>
              <a:t>officielles.</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algn="r"/>
            <a:r>
              <a:rPr lang="en-US" sz="1400" dirty="0" err="1" smtClean="0"/>
              <a:t>Exemple</a:t>
            </a:r>
            <a:r>
              <a:rPr lang="en-US" sz="1400" dirty="0" smtClean="0"/>
              <a:t> : page </a:t>
            </a:r>
            <a:r>
              <a:rPr lang="en-US" sz="1400" dirty="0"/>
              <a:t>Facebook de Football </a:t>
            </a:r>
            <a:r>
              <a:rPr lang="en-US" sz="1400" dirty="0" smtClean="0"/>
              <a:t>Canada</a:t>
            </a:r>
          </a:p>
          <a:p>
            <a:pPr lvl="0" algn="r"/>
            <a:r>
              <a:rPr lang="en-US" sz="1000" dirty="0">
                <a:solidFill>
                  <a:prstClr val="black"/>
                </a:solidFill>
                <a:hlinkClick r:id="rId3"/>
              </a:rPr>
              <a:t>https://www.facebook.com/FootballCanada/info/?tab=page_info</a:t>
            </a:r>
            <a:endParaRPr lang="en-US" sz="1000" dirty="0">
              <a:solidFill>
                <a:prstClr val="black"/>
              </a:solidFill>
            </a:endParaRPr>
          </a:p>
          <a:p>
            <a:pPr algn="r"/>
            <a:endParaRPr lang="en-US" sz="1400" dirty="0" smtClean="0"/>
          </a:p>
          <a:p>
            <a:pPr algn="r"/>
            <a:endParaRPr lang="en-US" sz="14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76400"/>
            <a:ext cx="3995336" cy="4433849"/>
          </a:xfrm>
          <a:prstGeom prst="rect">
            <a:avLst/>
          </a:prstGeom>
        </p:spPr>
      </p:pic>
    </p:spTree>
    <p:extLst>
      <p:ext uri="{BB962C8B-B14F-4D97-AF65-F5344CB8AC3E}">
        <p14:creationId xmlns:p14="http://schemas.microsoft.com/office/powerpoint/2010/main" val="373453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hape 67"/>
          <p:cNvSpPr txBox="1">
            <a:spLocks/>
          </p:cNvSpPr>
          <p:nvPr/>
        </p:nvSpPr>
        <p:spPr>
          <a:xfrm>
            <a:off x="1464548" y="1143000"/>
            <a:ext cx="6214903" cy="5403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b="1" kern="0" dirty="0" smtClean="0">
                <a:solidFill>
                  <a:sysClr val="windowText" lastClr="000000"/>
                </a:solidFill>
              </a:rPr>
              <a:t>Speakers / </a:t>
            </a:r>
            <a:r>
              <a:rPr lang="fr-FR" b="1" dirty="0" smtClean="0"/>
              <a:t>Présentateurs</a:t>
            </a:r>
            <a:endParaRPr lang="en-CA" b="1" kern="0" dirty="0">
              <a:solidFill>
                <a:sysClr val="windowText" lastClr="000000"/>
              </a:solidFill>
            </a:endParaRPr>
          </a:p>
        </p:txBody>
      </p:sp>
      <p:sp>
        <p:nvSpPr>
          <p:cNvPr id="3" name="Rectangle 2"/>
          <p:cNvSpPr/>
          <p:nvPr/>
        </p:nvSpPr>
        <p:spPr>
          <a:xfrm>
            <a:off x="977826" y="3048000"/>
            <a:ext cx="2222574" cy="646331"/>
          </a:xfrm>
          <a:prstGeom prst="rect">
            <a:avLst/>
          </a:prstGeom>
        </p:spPr>
        <p:txBody>
          <a:bodyPr wrap="square">
            <a:spAutoFit/>
          </a:bodyPr>
          <a:lstStyle/>
          <a:p>
            <a:pPr defTabSz="457200" latinLnBrk="1" hangingPunct="0"/>
            <a:r>
              <a:rPr lang="en-US" b="1" dirty="0">
                <a:solidFill>
                  <a:srgbClr val="000000"/>
                </a:solidFill>
                <a:sym typeface="Helvetica Neue"/>
              </a:rPr>
              <a:t>Debra </a:t>
            </a:r>
            <a:r>
              <a:rPr lang="en-US" b="1" dirty="0" smtClean="0">
                <a:solidFill>
                  <a:srgbClr val="000000"/>
                </a:solidFill>
                <a:sym typeface="Helvetica Neue"/>
              </a:rPr>
              <a:t>Gassewitz</a:t>
            </a:r>
          </a:p>
          <a:p>
            <a:pPr defTabSz="457200" latinLnBrk="1" hangingPunct="0"/>
            <a:endParaRPr lang="en-US" b="1" dirty="0">
              <a:solidFill>
                <a:srgbClr val="000000"/>
              </a:solidFill>
              <a:sym typeface="Helvetica Neue"/>
            </a:endParaRPr>
          </a:p>
        </p:txBody>
      </p:sp>
      <p:sp>
        <p:nvSpPr>
          <p:cNvPr id="6" name="Rectangle 5"/>
          <p:cNvSpPr/>
          <p:nvPr/>
        </p:nvSpPr>
        <p:spPr>
          <a:xfrm>
            <a:off x="5659863" y="3059668"/>
            <a:ext cx="1426737" cy="369332"/>
          </a:xfrm>
          <a:prstGeom prst="rect">
            <a:avLst/>
          </a:prstGeom>
        </p:spPr>
        <p:txBody>
          <a:bodyPr wrap="none">
            <a:spAutoFit/>
          </a:bodyPr>
          <a:lstStyle/>
          <a:p>
            <a:pPr defTabSz="457200" latinLnBrk="1" hangingPunct="0"/>
            <a:r>
              <a:rPr lang="en-US" b="1" dirty="0">
                <a:solidFill>
                  <a:srgbClr val="000000"/>
                </a:solidFill>
                <a:sym typeface="Helvetica Neue"/>
              </a:rPr>
              <a:t>Jaimie </a:t>
            </a:r>
            <a:r>
              <a:rPr lang="en-US" b="1" dirty="0" err="1" smtClean="0">
                <a:solidFill>
                  <a:srgbClr val="000000"/>
                </a:solidFill>
                <a:sym typeface="Helvetica Neue"/>
              </a:rPr>
              <a:t>Earley</a:t>
            </a:r>
            <a:endParaRPr lang="en-US" b="1" dirty="0" smtClean="0">
              <a:solidFill>
                <a:srgbClr val="000000"/>
              </a:solidFill>
              <a:sym typeface="Helvetica Neue"/>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1231974" cy="121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088" y="1863868"/>
            <a:ext cx="1429657" cy="1107932"/>
          </a:xfrm>
          <a:prstGeom prst="rect">
            <a:avLst/>
          </a:prstGeom>
        </p:spPr>
      </p:pic>
      <p:sp>
        <p:nvSpPr>
          <p:cNvPr id="4" name="TextBox 3"/>
          <p:cNvSpPr txBox="1"/>
          <p:nvPr/>
        </p:nvSpPr>
        <p:spPr>
          <a:xfrm>
            <a:off x="152400" y="3352800"/>
            <a:ext cx="4343400" cy="3293209"/>
          </a:xfrm>
          <a:prstGeom prst="rect">
            <a:avLst/>
          </a:prstGeom>
          <a:noFill/>
        </p:spPr>
        <p:txBody>
          <a:bodyPr wrap="square" rtlCol="0">
            <a:spAutoFit/>
          </a:bodyPr>
          <a:lstStyle/>
          <a:p>
            <a:r>
              <a:rPr lang="en-US" sz="1600" dirty="0"/>
              <a:t>Au </a:t>
            </a:r>
            <a:r>
              <a:rPr lang="en-US" sz="1600" dirty="0" err="1"/>
              <a:t>cours</a:t>
            </a:r>
            <a:r>
              <a:rPr lang="en-US" sz="1600" dirty="0"/>
              <a:t> des 15 </a:t>
            </a:r>
            <a:r>
              <a:rPr lang="en-US" sz="1600" dirty="0" err="1" smtClean="0"/>
              <a:t>années</a:t>
            </a:r>
            <a:r>
              <a:rPr lang="en-US" sz="1600" dirty="0"/>
              <a:t>, </a:t>
            </a:r>
            <a:r>
              <a:rPr lang="en-US" sz="1600" dirty="0" smtClean="0"/>
              <a:t>Debra</a:t>
            </a:r>
            <a:r>
              <a:rPr lang="en-US" sz="1600" dirty="0"/>
              <a:t> a </a:t>
            </a:r>
            <a:r>
              <a:rPr lang="en-US" sz="1600" dirty="0" err="1"/>
              <a:t>permis</a:t>
            </a:r>
            <a:r>
              <a:rPr lang="en-US" sz="1600" dirty="0"/>
              <a:t> </a:t>
            </a:r>
            <a:r>
              <a:rPr lang="en-US" sz="1600" dirty="0" err="1"/>
              <a:t>à</a:t>
            </a:r>
            <a:r>
              <a:rPr lang="en-US" sz="1600" dirty="0"/>
              <a:t> SIRC de </a:t>
            </a:r>
            <a:r>
              <a:rPr lang="en-US" sz="1600" dirty="0" err="1"/>
              <a:t>devenir</a:t>
            </a:r>
            <a:r>
              <a:rPr lang="en-US" sz="1600" dirty="0"/>
              <a:t> le </a:t>
            </a:r>
            <a:r>
              <a:rPr lang="en-US" sz="1600" dirty="0" err="1"/>
              <a:t>centre</a:t>
            </a:r>
            <a:r>
              <a:rPr lang="en-US" sz="1600" dirty="0"/>
              <a:t> de </a:t>
            </a:r>
            <a:r>
              <a:rPr lang="en-US" sz="1600" dirty="0" err="1"/>
              <a:t>recherche</a:t>
            </a:r>
            <a:r>
              <a:rPr lang="en-US" sz="1600" dirty="0"/>
              <a:t> sportive international le plus </a:t>
            </a:r>
            <a:r>
              <a:rPr lang="en-US" sz="1600" dirty="0" err="1"/>
              <a:t>respecté</a:t>
            </a:r>
            <a:r>
              <a:rPr lang="en-US" sz="1600" dirty="0"/>
              <a:t> au monde. Elle a </a:t>
            </a:r>
            <a:r>
              <a:rPr lang="en-US" sz="1600" dirty="0" err="1"/>
              <a:t>dirigé</a:t>
            </a:r>
            <a:r>
              <a:rPr lang="en-US" sz="1600" dirty="0"/>
              <a:t> </a:t>
            </a:r>
            <a:r>
              <a:rPr lang="en-US" sz="1600" dirty="0" err="1"/>
              <a:t>l’évolution</a:t>
            </a:r>
            <a:r>
              <a:rPr lang="en-US" sz="1600" dirty="0"/>
              <a:t> de </a:t>
            </a:r>
            <a:r>
              <a:rPr lang="en-US" sz="1600" dirty="0" err="1"/>
              <a:t>cette</a:t>
            </a:r>
            <a:r>
              <a:rPr lang="en-US" sz="1600" dirty="0"/>
              <a:t> </a:t>
            </a:r>
            <a:r>
              <a:rPr lang="en-US" sz="1600" dirty="0" err="1"/>
              <a:t>organisation</a:t>
            </a:r>
            <a:r>
              <a:rPr lang="en-US" sz="1600" dirty="0"/>
              <a:t>, qui </a:t>
            </a:r>
            <a:r>
              <a:rPr lang="en-US" sz="1600" dirty="0" err="1"/>
              <a:t>est</a:t>
            </a:r>
            <a:r>
              <a:rPr lang="en-US" sz="1600" dirty="0"/>
              <a:t> </a:t>
            </a:r>
            <a:r>
              <a:rPr lang="en-US" sz="1600" dirty="0" err="1"/>
              <a:t>passée</a:t>
            </a:r>
            <a:r>
              <a:rPr lang="en-US" sz="1600" dirty="0"/>
              <a:t> </a:t>
            </a:r>
            <a:r>
              <a:rPr lang="en-US" sz="1600" dirty="0" err="1"/>
              <a:t>d’une</a:t>
            </a:r>
            <a:r>
              <a:rPr lang="en-US" sz="1600" dirty="0"/>
              <a:t> « </a:t>
            </a:r>
            <a:r>
              <a:rPr lang="en-US" sz="1600" dirty="0" err="1"/>
              <a:t>bibliothèque</a:t>
            </a:r>
            <a:r>
              <a:rPr lang="en-US" sz="1600" dirty="0"/>
              <a:t> » </a:t>
            </a:r>
            <a:r>
              <a:rPr lang="en-US" sz="1600" dirty="0" err="1"/>
              <a:t>à</a:t>
            </a:r>
            <a:r>
              <a:rPr lang="en-US" sz="1600" dirty="0"/>
              <a:t> un « courtier du savoir </a:t>
            </a:r>
            <a:r>
              <a:rPr lang="en-US" sz="1600" dirty="0" smtClean="0"/>
              <a:t>» en </a:t>
            </a:r>
            <a:r>
              <a:rPr lang="en-US" sz="1600" dirty="0" err="1"/>
              <a:t>saisissant</a:t>
            </a:r>
            <a:r>
              <a:rPr lang="en-US" sz="1600" dirty="0"/>
              <a:t> des occasions de marketing </a:t>
            </a:r>
            <a:r>
              <a:rPr lang="en-US" sz="1600" dirty="0" err="1"/>
              <a:t>stratégiques</a:t>
            </a:r>
            <a:r>
              <a:rPr lang="en-US" sz="1600" dirty="0"/>
              <a:t> et en </a:t>
            </a:r>
            <a:r>
              <a:rPr lang="en-US" sz="1600" dirty="0" err="1"/>
              <a:t>tirant</a:t>
            </a:r>
            <a:r>
              <a:rPr lang="en-US" sz="1600" dirty="0"/>
              <a:t> profit des </a:t>
            </a:r>
            <a:r>
              <a:rPr lang="en-US" sz="1600" dirty="0" err="1"/>
              <a:t>nouvelles</a:t>
            </a:r>
            <a:r>
              <a:rPr lang="en-US" sz="1600" dirty="0"/>
              <a:t> </a:t>
            </a:r>
            <a:r>
              <a:rPr lang="en-US" sz="1600" dirty="0" smtClean="0"/>
              <a:t>technologies a </a:t>
            </a:r>
            <a:r>
              <a:rPr lang="en-US" sz="1600" dirty="0" err="1"/>
              <a:t>élaboré</a:t>
            </a:r>
            <a:r>
              <a:rPr lang="en-US" sz="1600" dirty="0"/>
              <a:t> des </a:t>
            </a:r>
            <a:r>
              <a:rPr lang="en-US" sz="1600" dirty="0" err="1"/>
              <a:t>outils</a:t>
            </a:r>
            <a:r>
              <a:rPr lang="en-US" sz="1600" dirty="0"/>
              <a:t> </a:t>
            </a:r>
            <a:r>
              <a:rPr lang="en-US" sz="1600" dirty="0" err="1"/>
              <a:t>d’apprentissage</a:t>
            </a:r>
            <a:r>
              <a:rPr lang="en-US" sz="1600" dirty="0"/>
              <a:t> </a:t>
            </a:r>
            <a:r>
              <a:rPr lang="en-US" sz="1600" dirty="0" err="1"/>
              <a:t>multimédias</a:t>
            </a:r>
            <a:r>
              <a:rPr lang="en-US" sz="1600" dirty="0"/>
              <a:t> </a:t>
            </a:r>
            <a:r>
              <a:rPr lang="en-US" sz="1600" dirty="0" err="1"/>
              <a:t>novateurs</a:t>
            </a:r>
            <a:r>
              <a:rPr lang="en-US" sz="1600" dirty="0"/>
              <a:t> et des </a:t>
            </a:r>
            <a:r>
              <a:rPr lang="en-US" sz="1600" dirty="0" err="1"/>
              <a:t>moyens</a:t>
            </a:r>
            <a:r>
              <a:rPr lang="en-US" sz="1600" dirty="0"/>
              <a:t> de communication qui </a:t>
            </a:r>
            <a:r>
              <a:rPr lang="en-US" sz="1600" dirty="0" err="1"/>
              <a:t>ont</a:t>
            </a:r>
            <a:r>
              <a:rPr lang="en-US" sz="1600" dirty="0"/>
              <a:t> </a:t>
            </a:r>
            <a:r>
              <a:rPr lang="en-US" sz="1600" dirty="0" err="1"/>
              <a:t>amélioré</a:t>
            </a:r>
            <a:r>
              <a:rPr lang="en-US" sz="1600" dirty="0"/>
              <a:t> </a:t>
            </a:r>
            <a:r>
              <a:rPr lang="en-US" sz="1600" dirty="0" err="1"/>
              <a:t>considérablement</a:t>
            </a:r>
            <a:r>
              <a:rPr lang="en-US" sz="1600" dirty="0"/>
              <a:t> les </a:t>
            </a:r>
            <a:r>
              <a:rPr lang="en-US" sz="1600" dirty="0" err="1"/>
              <a:t>activités</a:t>
            </a:r>
            <a:r>
              <a:rPr lang="en-US" sz="1600" dirty="0"/>
              <a:t> de SIRC et qui </a:t>
            </a:r>
            <a:r>
              <a:rPr lang="en-US" sz="1600" dirty="0" err="1"/>
              <a:t>ont</a:t>
            </a:r>
            <a:r>
              <a:rPr lang="en-US" sz="1600" dirty="0"/>
              <a:t> </a:t>
            </a:r>
            <a:r>
              <a:rPr lang="en-US" sz="1600" dirty="0" err="1"/>
              <a:t>su</a:t>
            </a:r>
            <a:r>
              <a:rPr lang="en-US" sz="1600" dirty="0"/>
              <a:t> </a:t>
            </a:r>
            <a:r>
              <a:rPr lang="en-US" sz="1600" dirty="0" err="1"/>
              <a:t>profiter</a:t>
            </a:r>
            <a:r>
              <a:rPr lang="en-US" sz="1600" dirty="0"/>
              <a:t> aux </a:t>
            </a:r>
            <a:r>
              <a:rPr lang="en-US" sz="1600" dirty="0" err="1"/>
              <a:t>organisations</a:t>
            </a:r>
            <a:r>
              <a:rPr lang="en-US" sz="1600" dirty="0"/>
              <a:t> et aux </a:t>
            </a:r>
            <a:r>
              <a:rPr lang="en-US" sz="1600" dirty="0" err="1"/>
              <a:t>responsables</a:t>
            </a:r>
            <a:r>
              <a:rPr lang="en-US" sz="1600" dirty="0"/>
              <a:t> </a:t>
            </a:r>
            <a:r>
              <a:rPr lang="en-US" sz="1600" dirty="0" err="1"/>
              <a:t>sportifs</a:t>
            </a:r>
            <a:r>
              <a:rPr lang="en-US" sz="1600" dirty="0"/>
              <a:t> </a:t>
            </a:r>
            <a:r>
              <a:rPr lang="en-US" sz="1600" dirty="0" err="1"/>
              <a:t>à</a:t>
            </a:r>
            <a:r>
              <a:rPr lang="en-US" sz="1600" dirty="0"/>
              <a:t> </a:t>
            </a:r>
            <a:r>
              <a:rPr lang="en-US" sz="1600" dirty="0" err="1"/>
              <a:t>tous</a:t>
            </a:r>
            <a:r>
              <a:rPr lang="en-US" sz="1600" dirty="0"/>
              <a:t> les </a:t>
            </a:r>
            <a:r>
              <a:rPr lang="en-US" sz="1600" dirty="0" err="1"/>
              <a:t>niveaux</a:t>
            </a:r>
            <a:r>
              <a:rPr lang="en-US" sz="1600" dirty="0" smtClean="0"/>
              <a:t>.</a:t>
            </a:r>
            <a:endParaRPr lang="en-US" sz="1600" dirty="0">
              <a:solidFill>
                <a:srgbClr val="000000"/>
              </a:solidFill>
              <a:sym typeface="Helvetica Neue"/>
            </a:endParaRPr>
          </a:p>
        </p:txBody>
      </p:sp>
      <p:sp>
        <p:nvSpPr>
          <p:cNvPr id="9" name="TextBox 8"/>
          <p:cNvSpPr txBox="1"/>
          <p:nvPr/>
        </p:nvSpPr>
        <p:spPr>
          <a:xfrm>
            <a:off x="5105400" y="3447633"/>
            <a:ext cx="3886200" cy="2800767"/>
          </a:xfrm>
          <a:prstGeom prst="rect">
            <a:avLst/>
          </a:prstGeom>
          <a:noFill/>
        </p:spPr>
        <p:txBody>
          <a:bodyPr wrap="square" rtlCol="0">
            <a:spAutoFit/>
          </a:bodyPr>
          <a:lstStyle/>
          <a:p>
            <a:r>
              <a:rPr lang="en-US" sz="1600" dirty="0"/>
              <a:t>Jaimie </a:t>
            </a:r>
            <a:r>
              <a:rPr lang="en-US" sz="1600" dirty="0" err="1"/>
              <a:t>est</a:t>
            </a:r>
            <a:r>
              <a:rPr lang="en-US" sz="1600" dirty="0"/>
              <a:t> </a:t>
            </a:r>
            <a:r>
              <a:rPr lang="en-US" sz="1600" dirty="0" err="1"/>
              <a:t>gestionnaire</a:t>
            </a:r>
            <a:r>
              <a:rPr lang="en-US" sz="1600" dirty="0"/>
              <a:t> de </a:t>
            </a:r>
            <a:r>
              <a:rPr lang="en-US" sz="1600" dirty="0" err="1"/>
              <a:t>l’Unité</a:t>
            </a:r>
            <a:r>
              <a:rPr lang="en-US" sz="1600" dirty="0"/>
              <a:t> des </a:t>
            </a:r>
            <a:r>
              <a:rPr lang="en-US" sz="1600" dirty="0" err="1"/>
              <a:t>langues</a:t>
            </a:r>
            <a:r>
              <a:rPr lang="en-US" sz="1600" dirty="0"/>
              <a:t> </a:t>
            </a:r>
            <a:r>
              <a:rPr lang="en-US" sz="1600" dirty="0" err="1"/>
              <a:t>officielles</a:t>
            </a:r>
            <a:r>
              <a:rPr lang="en-US" sz="1600" dirty="0"/>
              <a:t> de Sport Canada.</a:t>
            </a:r>
          </a:p>
          <a:p>
            <a:r>
              <a:rPr lang="en-US" sz="1600" dirty="0" err="1"/>
              <a:t>Depuis</a:t>
            </a:r>
            <a:r>
              <a:rPr lang="en-US" sz="1600" dirty="0"/>
              <a:t> </a:t>
            </a:r>
            <a:r>
              <a:rPr lang="en-US" sz="1600" dirty="0" err="1"/>
              <a:t>qu’elle</a:t>
            </a:r>
            <a:r>
              <a:rPr lang="en-US" sz="1600" dirty="0"/>
              <a:t> a joint </a:t>
            </a:r>
            <a:r>
              <a:rPr lang="en-US" sz="1600" dirty="0" err="1"/>
              <a:t>l’organisation</a:t>
            </a:r>
            <a:r>
              <a:rPr lang="en-US" sz="1600" dirty="0"/>
              <a:t> en 2007, Jaimie a </a:t>
            </a:r>
            <a:r>
              <a:rPr lang="en-US" sz="1600" dirty="0" err="1"/>
              <a:t>occupé</a:t>
            </a:r>
            <a:r>
              <a:rPr lang="en-US" sz="1600" dirty="0"/>
              <a:t> divers </a:t>
            </a:r>
            <a:r>
              <a:rPr lang="en-US" sz="1600" dirty="0" err="1"/>
              <a:t>postes</a:t>
            </a:r>
            <a:r>
              <a:rPr lang="en-US" sz="1600" dirty="0"/>
              <a:t>, </a:t>
            </a:r>
            <a:r>
              <a:rPr lang="en-US" sz="1600" dirty="0" err="1"/>
              <a:t>notamment</a:t>
            </a:r>
            <a:r>
              <a:rPr lang="en-US" sz="1600" dirty="0"/>
              <a:t> en </a:t>
            </a:r>
            <a:r>
              <a:rPr lang="en-US" sz="1600" dirty="0" err="1"/>
              <a:t>tant</a:t>
            </a:r>
            <a:r>
              <a:rPr lang="en-US" sz="1600" dirty="0"/>
              <a:t> </a:t>
            </a:r>
            <a:r>
              <a:rPr lang="en-US" sz="1600" dirty="0" err="1"/>
              <a:t>qu’agente</a:t>
            </a:r>
            <a:r>
              <a:rPr lang="en-US" sz="1600" dirty="0"/>
              <a:t> </a:t>
            </a:r>
            <a:r>
              <a:rPr lang="en-US" sz="1600" dirty="0" err="1"/>
              <a:t>principale</a:t>
            </a:r>
            <a:r>
              <a:rPr lang="en-US" sz="1600" dirty="0"/>
              <a:t> de </a:t>
            </a:r>
            <a:r>
              <a:rPr lang="en-US" sz="1600" dirty="0" err="1"/>
              <a:t>programme</a:t>
            </a:r>
            <a:r>
              <a:rPr lang="en-US" sz="1600" dirty="0"/>
              <a:t> et chef de cabinet du </a:t>
            </a:r>
            <a:r>
              <a:rPr lang="en-US" sz="1600" dirty="0" err="1"/>
              <a:t>directeur</a:t>
            </a:r>
            <a:r>
              <a:rPr lang="en-US" sz="1600" dirty="0"/>
              <a:t> </a:t>
            </a:r>
            <a:r>
              <a:rPr lang="en-US" sz="1600" dirty="0" err="1"/>
              <a:t>général</a:t>
            </a:r>
            <a:r>
              <a:rPr lang="en-US" sz="1600" dirty="0"/>
              <a:t>. Avant de </a:t>
            </a:r>
            <a:r>
              <a:rPr lang="en-US" sz="1600" dirty="0" err="1"/>
              <a:t>joindre</a:t>
            </a:r>
            <a:r>
              <a:rPr lang="en-US" sz="1600" dirty="0"/>
              <a:t> Sport Canada, </a:t>
            </a:r>
            <a:r>
              <a:rPr lang="en-US" sz="1600" dirty="0" err="1"/>
              <a:t>elle</a:t>
            </a:r>
            <a:r>
              <a:rPr lang="en-US" sz="1600" dirty="0"/>
              <a:t> </a:t>
            </a:r>
            <a:r>
              <a:rPr lang="en-US" sz="1600" dirty="0" err="1"/>
              <a:t>était</a:t>
            </a:r>
            <a:r>
              <a:rPr lang="en-US" sz="1600" dirty="0"/>
              <a:t> </a:t>
            </a:r>
            <a:r>
              <a:rPr lang="en-US" sz="1600" dirty="0" err="1"/>
              <a:t>gestionnaire</a:t>
            </a:r>
            <a:r>
              <a:rPr lang="en-US" sz="1600" dirty="0"/>
              <a:t> </a:t>
            </a:r>
            <a:r>
              <a:rPr lang="en-US" sz="1600" dirty="0" err="1"/>
              <a:t>responsable</a:t>
            </a:r>
            <a:r>
              <a:rPr lang="en-US" sz="1600" dirty="0"/>
              <a:t> de la performance de haut </a:t>
            </a:r>
            <a:r>
              <a:rPr lang="en-US" sz="1600" dirty="0" err="1"/>
              <a:t>niveau</a:t>
            </a:r>
            <a:r>
              <a:rPr lang="en-US" sz="1600" dirty="0"/>
              <a:t> </a:t>
            </a:r>
            <a:r>
              <a:rPr lang="en-US" sz="1600" dirty="0" err="1"/>
              <a:t>à</a:t>
            </a:r>
            <a:r>
              <a:rPr lang="en-US" sz="1600" dirty="0"/>
              <a:t>  </a:t>
            </a:r>
            <a:r>
              <a:rPr lang="en-US" sz="1600" dirty="0" err="1"/>
              <a:t>Synchro</a:t>
            </a:r>
            <a:r>
              <a:rPr lang="en-US" sz="1600" dirty="0"/>
              <a:t> Canada, </a:t>
            </a:r>
            <a:r>
              <a:rPr lang="en-US" sz="1600" dirty="0" err="1"/>
              <a:t>où</a:t>
            </a:r>
            <a:r>
              <a:rPr lang="en-US" sz="1600" dirty="0"/>
              <a:t> </a:t>
            </a:r>
            <a:r>
              <a:rPr lang="en-US" sz="1600" dirty="0" err="1"/>
              <a:t>elle</a:t>
            </a:r>
            <a:r>
              <a:rPr lang="en-US" sz="1600" dirty="0"/>
              <a:t> </a:t>
            </a:r>
            <a:r>
              <a:rPr lang="en-US" sz="1600" dirty="0" err="1"/>
              <a:t>supervisait</a:t>
            </a:r>
            <a:r>
              <a:rPr lang="en-US" sz="1600" dirty="0"/>
              <a:t> les </a:t>
            </a:r>
            <a:r>
              <a:rPr lang="en-US" sz="1600" dirty="0" err="1"/>
              <a:t>programmes</a:t>
            </a:r>
            <a:r>
              <a:rPr lang="en-US" sz="1600" dirty="0"/>
              <a:t> de </a:t>
            </a:r>
            <a:r>
              <a:rPr lang="en-US" sz="1600" dirty="0" err="1"/>
              <a:t>l’équipe</a:t>
            </a:r>
            <a:r>
              <a:rPr lang="en-US" sz="1600" dirty="0"/>
              <a:t> </a:t>
            </a:r>
            <a:r>
              <a:rPr lang="en-US" sz="1600" dirty="0" err="1"/>
              <a:t>nationale</a:t>
            </a:r>
            <a:r>
              <a:rPr lang="en-US" sz="1600" dirty="0"/>
              <a:t>.</a:t>
            </a:r>
          </a:p>
        </p:txBody>
      </p:sp>
    </p:spTree>
    <p:extLst>
      <p:ext uri="{BB962C8B-B14F-4D97-AF65-F5344CB8AC3E}">
        <p14:creationId xmlns:p14="http://schemas.microsoft.com/office/powerpoint/2010/main" val="2299805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6200" y="1551087"/>
            <a:ext cx="4114800" cy="5078313"/>
          </a:xfrm>
          <a:prstGeom prst="rect">
            <a:avLst/>
          </a:prstGeom>
          <a:noFill/>
        </p:spPr>
        <p:txBody>
          <a:bodyPr wrap="square" rtlCol="0">
            <a:spAutoFit/>
          </a:bodyPr>
          <a:lstStyle/>
          <a:p>
            <a:r>
              <a:rPr lang="en-US" sz="2400" b="1" dirty="0" err="1" smtClean="0"/>
              <a:t>Niveau</a:t>
            </a:r>
            <a:r>
              <a:rPr lang="en-US" sz="2400" b="1" dirty="0" smtClean="0"/>
              <a:t> 4 - </a:t>
            </a:r>
            <a:r>
              <a:rPr lang="fr-CA" sz="2400" b="1" dirty="0"/>
              <a:t>Consolidation </a:t>
            </a:r>
            <a:endParaRPr lang="en-US" sz="2400" b="1" dirty="0" smtClean="0"/>
          </a:p>
          <a:p>
            <a:pPr marL="285750" indent="-285750">
              <a:buFont typeface="Arial" panose="020B0604020202020204" pitchFamily="34" charset="0"/>
              <a:buChar char="•"/>
            </a:pPr>
            <a:endParaRPr lang="fr-CA" dirty="0" smtClean="0"/>
          </a:p>
          <a:p>
            <a:pPr marL="285750" indent="-285750">
              <a:buFont typeface="Arial" panose="020B0604020202020204" pitchFamily="34" charset="0"/>
              <a:buChar char="•"/>
            </a:pPr>
            <a:r>
              <a:rPr lang="fr-CA" dirty="0" smtClean="0"/>
              <a:t>Les </a:t>
            </a:r>
            <a:r>
              <a:rPr lang="fr-CA" b="1" dirty="0"/>
              <a:t>communications émanant de l’organisme</a:t>
            </a:r>
            <a:r>
              <a:rPr lang="fr-CA" dirty="0"/>
              <a:t> présentent un contenu équivalent et une qualité de langue égale dans les deux langues </a:t>
            </a:r>
            <a:r>
              <a:rPr lang="fr-CA" dirty="0" smtClean="0"/>
              <a:t>officielles.</a:t>
            </a:r>
            <a:endParaRPr lang="en-US" dirty="0" smtClean="0"/>
          </a:p>
          <a:p>
            <a:pPr marL="742950" lvl="1" indent="-285750">
              <a:buFont typeface="Arial" panose="020B0604020202020204" pitchFamily="34" charset="0"/>
              <a:buChar char="•"/>
            </a:pPr>
            <a:r>
              <a:rPr lang="en-US" dirty="0" smtClean="0"/>
              <a:t>Les communications </a:t>
            </a:r>
            <a:r>
              <a:rPr lang="en-US" dirty="0" err="1" smtClean="0"/>
              <a:t>d’intérêt</a:t>
            </a:r>
            <a:r>
              <a:rPr lang="en-US" dirty="0" smtClean="0"/>
              <a:t> </a:t>
            </a:r>
            <a:r>
              <a:rPr lang="en-US" dirty="0" err="1" smtClean="0"/>
              <a:t>général</a:t>
            </a:r>
            <a:r>
              <a:rPr lang="en-US" dirty="0" smtClean="0"/>
              <a:t> </a:t>
            </a:r>
            <a:r>
              <a:rPr lang="en-US" dirty="0" err="1" smtClean="0"/>
              <a:t>doivent</a:t>
            </a:r>
            <a:r>
              <a:rPr lang="en-US" dirty="0" smtClean="0"/>
              <a:t> </a:t>
            </a:r>
            <a:r>
              <a:rPr lang="en-US" dirty="0" err="1" smtClean="0"/>
              <a:t>être</a:t>
            </a:r>
            <a:r>
              <a:rPr lang="en-US" dirty="0" smtClean="0"/>
              <a:t> </a:t>
            </a:r>
            <a:r>
              <a:rPr lang="en-US" dirty="0" err="1" smtClean="0"/>
              <a:t>affichées</a:t>
            </a:r>
            <a:r>
              <a:rPr lang="en-US" dirty="0" smtClean="0"/>
              <a:t> </a:t>
            </a:r>
            <a:r>
              <a:rPr lang="en-US" dirty="0" err="1" smtClean="0"/>
              <a:t>dans</a:t>
            </a:r>
            <a:r>
              <a:rPr lang="en-US" dirty="0" smtClean="0"/>
              <a:t> les </a:t>
            </a:r>
            <a:r>
              <a:rPr lang="en-US" dirty="0" err="1" smtClean="0"/>
              <a:t>deux</a:t>
            </a:r>
            <a:r>
              <a:rPr lang="en-US" dirty="0" smtClean="0"/>
              <a:t> </a:t>
            </a:r>
            <a:r>
              <a:rPr lang="en-US" dirty="0" err="1" smtClean="0"/>
              <a:t>langues</a:t>
            </a:r>
            <a:r>
              <a:rPr lang="en-US" dirty="0" smtClean="0"/>
              <a:t> </a:t>
            </a:r>
            <a:r>
              <a:rPr lang="en-US" dirty="0" err="1" smtClean="0"/>
              <a:t>officielles</a:t>
            </a:r>
            <a:r>
              <a:rPr lang="en-US" dirty="0" smtClean="0"/>
              <a:t>.</a:t>
            </a:r>
          </a:p>
          <a:p>
            <a:pPr marL="742950" lvl="1" indent="-285750">
              <a:buFont typeface="Arial" panose="020B0604020202020204" pitchFamily="34" charset="0"/>
              <a:buChar char="•"/>
            </a:pPr>
            <a:r>
              <a:rPr lang="en-US" dirty="0" err="1" smtClean="0"/>
              <a:t>L’organisme</a:t>
            </a:r>
            <a:r>
              <a:rPr lang="en-US" dirty="0" smtClean="0"/>
              <a:t> </a:t>
            </a:r>
            <a:r>
              <a:rPr lang="en-US" dirty="0" err="1" smtClean="0"/>
              <a:t>répond</a:t>
            </a:r>
            <a:r>
              <a:rPr lang="en-US" dirty="0" smtClean="0"/>
              <a:t> aux questions/</a:t>
            </a:r>
            <a:r>
              <a:rPr lang="en-US" dirty="0" err="1" smtClean="0"/>
              <a:t>commentaires</a:t>
            </a:r>
            <a:r>
              <a:rPr lang="en-US" dirty="0" smtClean="0"/>
              <a:t> </a:t>
            </a:r>
            <a:r>
              <a:rPr lang="en-US" dirty="0" err="1" smtClean="0"/>
              <a:t>dans</a:t>
            </a:r>
            <a:r>
              <a:rPr lang="en-US" dirty="0" smtClean="0"/>
              <a:t> la langue </a:t>
            </a:r>
            <a:r>
              <a:rPr lang="en-US" dirty="0" err="1" smtClean="0"/>
              <a:t>officielle</a:t>
            </a:r>
            <a:r>
              <a:rPr lang="en-US" dirty="0" smtClean="0"/>
              <a:t> </a:t>
            </a:r>
            <a:r>
              <a:rPr lang="en-US" dirty="0" err="1" smtClean="0"/>
              <a:t>dans</a:t>
            </a:r>
            <a:r>
              <a:rPr lang="en-US" dirty="0" smtClean="0"/>
              <a:t> </a:t>
            </a:r>
            <a:r>
              <a:rPr lang="en-US" dirty="0" err="1" smtClean="0"/>
              <a:t>laquelle</a:t>
            </a:r>
            <a:r>
              <a:rPr lang="en-US" dirty="0" smtClean="0"/>
              <a:t> </a:t>
            </a:r>
            <a:r>
              <a:rPr lang="en-US" dirty="0" err="1" smtClean="0"/>
              <a:t>ils</a:t>
            </a:r>
            <a:r>
              <a:rPr lang="en-US" dirty="0" smtClean="0"/>
              <a:t> </a:t>
            </a:r>
            <a:r>
              <a:rPr lang="en-US" dirty="0" err="1" smtClean="0"/>
              <a:t>ont</a:t>
            </a:r>
            <a:r>
              <a:rPr lang="en-US" dirty="0" smtClean="0"/>
              <a:t> </a:t>
            </a:r>
            <a:r>
              <a:rPr lang="en-US" dirty="0" err="1" smtClean="0"/>
              <a:t>été</a:t>
            </a:r>
            <a:r>
              <a:rPr lang="en-US" dirty="0" smtClean="0"/>
              <a:t> </a:t>
            </a:r>
            <a:r>
              <a:rPr lang="en-US" dirty="0" err="1" smtClean="0"/>
              <a:t>reçus</a:t>
            </a:r>
            <a:endParaRPr lang="fr-CA" u="sng" dirty="0" smtClean="0"/>
          </a:p>
          <a:p>
            <a:pPr marL="136525" lvl="1"/>
            <a:endParaRPr lang="en-US" sz="1400" dirty="0" smtClean="0"/>
          </a:p>
          <a:p>
            <a:pPr marL="136525" lvl="1"/>
            <a:r>
              <a:rPr lang="en-US" sz="1400" dirty="0" err="1" smtClean="0"/>
              <a:t>Exemple</a:t>
            </a:r>
            <a:r>
              <a:rPr lang="en-US" sz="1400" dirty="0" smtClean="0"/>
              <a:t> : Page Facebook du </a:t>
            </a:r>
            <a:r>
              <a:rPr lang="en-US" sz="1400" dirty="0" err="1" smtClean="0"/>
              <a:t>Comité</a:t>
            </a:r>
            <a:r>
              <a:rPr lang="en-US" sz="1400" dirty="0" smtClean="0"/>
              <a:t> </a:t>
            </a:r>
            <a:r>
              <a:rPr lang="en-US" sz="1400" dirty="0" err="1" smtClean="0"/>
              <a:t>paralympique</a:t>
            </a:r>
            <a:r>
              <a:rPr lang="en-US" sz="1400" dirty="0" smtClean="0"/>
              <a:t> </a:t>
            </a:r>
            <a:r>
              <a:rPr lang="en-US" sz="1400" dirty="0" err="1" smtClean="0"/>
              <a:t>canadien</a:t>
            </a:r>
            <a:endParaRPr lang="en-US" sz="1400" dirty="0"/>
          </a:p>
          <a:p>
            <a:pPr marL="136525" lvl="1"/>
            <a:r>
              <a:rPr lang="en-CA" sz="1000" u="sng" dirty="0" smtClean="0">
                <a:solidFill>
                  <a:prstClr val="black"/>
                </a:solidFill>
                <a:hlinkClick r:id="rId3"/>
              </a:rPr>
              <a:t>https</a:t>
            </a:r>
            <a:r>
              <a:rPr lang="en-CA" sz="1000" u="sng" dirty="0">
                <a:solidFill>
                  <a:prstClr val="black"/>
                </a:solidFill>
                <a:hlinkClick r:id="rId3"/>
              </a:rPr>
              <a:t>://</a:t>
            </a:r>
            <a:r>
              <a:rPr lang="en-CA" sz="1000" u="sng" dirty="0" smtClean="0">
                <a:solidFill>
                  <a:prstClr val="black"/>
                </a:solidFill>
                <a:hlinkClick r:id="rId3"/>
              </a:rPr>
              <a:t>www.facebook.com/CDNParalympics/timeline?ref=page_internal</a:t>
            </a:r>
            <a:endParaRPr lang="en-US" sz="1000" dirty="0" smtClean="0">
              <a:solidFill>
                <a:prstClr val="black"/>
              </a:solidFill>
            </a:endParaRPr>
          </a:p>
          <a:p>
            <a:pPr algn="r"/>
            <a:endParaRPr lang="en-US" sz="1400" dirty="0" smtClean="0"/>
          </a:p>
          <a:p>
            <a:endParaRPr lang="en-US" dirty="0" smtClean="0"/>
          </a:p>
        </p:txBody>
      </p:sp>
      <p:pic>
        <p:nvPicPr>
          <p:cNvPr id="7" name="Picture 6"/>
          <p:cNvPicPr/>
          <p:nvPr/>
        </p:nvPicPr>
        <p:blipFill rotWithShape="1">
          <a:blip r:embed="rId4"/>
          <a:srcRect l="19918" t="13161" r="20771"/>
          <a:stretch/>
        </p:blipFill>
        <p:spPr>
          <a:xfrm>
            <a:off x="4495800" y="1219201"/>
            <a:ext cx="4676274" cy="5264682"/>
          </a:xfrm>
          <a:prstGeom prst="rect">
            <a:avLst/>
          </a:prstGeom>
        </p:spPr>
      </p:pic>
    </p:spTree>
    <p:extLst>
      <p:ext uri="{BB962C8B-B14F-4D97-AF65-F5344CB8AC3E}">
        <p14:creationId xmlns:p14="http://schemas.microsoft.com/office/powerpoint/2010/main" val="3185168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828800"/>
            <a:ext cx="3645084" cy="4801314"/>
          </a:xfrm>
          <a:prstGeom prst="rect">
            <a:avLst/>
          </a:prstGeom>
          <a:noFill/>
        </p:spPr>
        <p:txBody>
          <a:bodyPr wrap="square" rtlCol="0">
            <a:spAutoFit/>
          </a:bodyPr>
          <a:lstStyle/>
          <a:p>
            <a:r>
              <a:rPr lang="en-US" sz="2400" b="1" dirty="0" err="1" smtClean="0"/>
              <a:t>Niveau</a:t>
            </a:r>
            <a:r>
              <a:rPr lang="en-US" sz="2400" b="1" dirty="0" smtClean="0"/>
              <a:t> 5 - </a:t>
            </a:r>
            <a:r>
              <a:rPr lang="fr-CA" sz="2400" b="1" dirty="0"/>
              <a:t>Maturité </a:t>
            </a:r>
            <a:endParaRPr lang="en-US" sz="2400" b="1" dirty="0" smtClean="0"/>
          </a:p>
          <a:p>
            <a:pPr marL="285750" indent="-285750">
              <a:buFont typeface="Arial" panose="020B0604020202020204" pitchFamily="34" charset="0"/>
              <a:buChar char="•"/>
            </a:pPr>
            <a:endParaRPr lang="fr-CA" dirty="0" smtClean="0"/>
          </a:p>
          <a:p>
            <a:pPr marL="285750" indent="-285750">
              <a:buFont typeface="Arial" panose="020B0604020202020204" pitchFamily="34" charset="0"/>
              <a:buChar char="•"/>
            </a:pPr>
            <a:r>
              <a:rPr lang="fr-CA" dirty="0" smtClean="0"/>
              <a:t>Le</a:t>
            </a:r>
            <a:r>
              <a:rPr lang="fr-CA" b="1" dirty="0" smtClean="0"/>
              <a:t> </a:t>
            </a:r>
            <a:r>
              <a:rPr lang="fr-CA" b="1" dirty="0"/>
              <a:t>contenu externe </a:t>
            </a:r>
            <a:r>
              <a:rPr lang="fr-CA" dirty="0"/>
              <a:t>affiché par l’organisme est à la disposition de tous les utilisateurs quelle que soit la langue utilisée par la source </a:t>
            </a:r>
            <a:r>
              <a:rPr lang="fr-CA" dirty="0" smtClean="0"/>
              <a:t>externe.</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smtClean="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smtClean="0"/>
          </a:p>
          <a:p>
            <a:pPr marL="285750" indent="-285750">
              <a:buFont typeface="Arial" panose="020B0604020202020204" pitchFamily="34" charset="0"/>
              <a:buChar char="•"/>
            </a:pPr>
            <a:endParaRPr lang="fr-CA" dirty="0"/>
          </a:p>
          <a:p>
            <a:pPr algn="r"/>
            <a:endParaRPr lang="fr-CA" dirty="0"/>
          </a:p>
          <a:p>
            <a:r>
              <a:rPr lang="fr-CA" sz="1400" dirty="0" smtClean="0"/>
              <a:t>Exemple : Page Facebook de Synchro Canada</a:t>
            </a:r>
          </a:p>
          <a:p>
            <a:pPr lvl="0"/>
            <a:r>
              <a:rPr lang="en-CA" sz="1000" u="sng" dirty="0">
                <a:solidFill>
                  <a:prstClr val="black"/>
                </a:solidFill>
                <a:hlinkClick r:id="rId3"/>
              </a:rPr>
              <a:t>https://www.facebook.com/synchrocanada/videos?ref=page_internal</a:t>
            </a:r>
            <a:endParaRPr lang="en-US" sz="1000" dirty="0">
              <a:solidFill>
                <a:prstClr val="black"/>
              </a:solidFill>
            </a:endParaRPr>
          </a:p>
          <a:p>
            <a:pPr algn="r"/>
            <a:endParaRPr lang="en-US" sz="1400" dirty="0" smtClean="0"/>
          </a:p>
        </p:txBody>
      </p:sp>
      <p:pic>
        <p:nvPicPr>
          <p:cNvPr id="6" name="Picture 5"/>
          <p:cNvPicPr/>
          <p:nvPr/>
        </p:nvPicPr>
        <p:blipFill rotWithShape="1">
          <a:blip r:embed="rId4"/>
          <a:srcRect l="19936" t="11942" r="28355"/>
          <a:stretch/>
        </p:blipFill>
        <p:spPr>
          <a:xfrm>
            <a:off x="4267200" y="1676400"/>
            <a:ext cx="4584516" cy="4485515"/>
          </a:xfrm>
          <a:prstGeom prst="rect">
            <a:avLst/>
          </a:prstGeom>
        </p:spPr>
      </p:pic>
    </p:spTree>
    <p:extLst>
      <p:ext uri="{BB962C8B-B14F-4D97-AF65-F5344CB8AC3E}">
        <p14:creationId xmlns:p14="http://schemas.microsoft.com/office/powerpoint/2010/main" val="1086810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2133600"/>
            <a:ext cx="8686800" cy="4062651"/>
          </a:xfrm>
          <a:prstGeom prst="rect">
            <a:avLst/>
          </a:prstGeom>
          <a:noFill/>
        </p:spPr>
        <p:txBody>
          <a:bodyPr wrap="square" rtlCol="0">
            <a:spAutoFit/>
          </a:bodyPr>
          <a:lstStyle/>
          <a:p>
            <a:pPr algn="ctr"/>
            <a:r>
              <a:rPr lang="fr-CA" sz="2800" b="1" dirty="0" err="1" smtClean="0"/>
              <a:t>Consid</a:t>
            </a:r>
            <a:r>
              <a:rPr lang="en-CA" sz="2800" b="1" dirty="0" err="1" smtClean="0"/>
              <a:t>é</a:t>
            </a:r>
            <a:r>
              <a:rPr lang="fr-CA" sz="2800" b="1" dirty="0" smtClean="0"/>
              <a:t>rations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a:t>L’utilisation</a:t>
            </a:r>
            <a:r>
              <a:rPr lang="en-US" dirty="0"/>
              <a:t> des </a:t>
            </a:r>
            <a:r>
              <a:rPr lang="en-US" dirty="0" err="1"/>
              <a:t>deux</a:t>
            </a:r>
            <a:r>
              <a:rPr lang="en-US" dirty="0"/>
              <a:t> </a:t>
            </a:r>
            <a:r>
              <a:rPr lang="en-US" dirty="0" err="1"/>
              <a:t>langues</a:t>
            </a:r>
            <a:r>
              <a:rPr lang="en-US" dirty="0"/>
              <a:t> </a:t>
            </a:r>
            <a:r>
              <a:rPr lang="en-US" dirty="0" err="1"/>
              <a:t>officielles</a:t>
            </a:r>
            <a:r>
              <a:rPr lang="en-US" dirty="0"/>
              <a:t> </a:t>
            </a:r>
            <a:r>
              <a:rPr lang="en-US" dirty="0" err="1"/>
              <a:t>améliore</a:t>
            </a:r>
            <a:r>
              <a:rPr lang="en-US" dirty="0"/>
              <a:t> </a:t>
            </a:r>
            <a:r>
              <a:rPr lang="en-US" dirty="0" err="1"/>
              <a:t>votre</a:t>
            </a:r>
            <a:r>
              <a:rPr lang="en-US" dirty="0"/>
              <a:t> </a:t>
            </a:r>
            <a:r>
              <a:rPr lang="en-US" dirty="0" err="1"/>
              <a:t>portée</a:t>
            </a:r>
            <a:r>
              <a:rPr lang="en-US" dirty="0"/>
              <a:t> en </a:t>
            </a:r>
            <a:r>
              <a:rPr lang="en-US" dirty="0" err="1"/>
              <a:t>ligne</a:t>
            </a:r>
            <a:r>
              <a:rPr lang="en-US" dirty="0" smtClean="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Le fait de </a:t>
            </a:r>
            <a:r>
              <a:rPr lang="en-US" dirty="0" err="1"/>
              <a:t>connaître</a:t>
            </a:r>
            <a:r>
              <a:rPr lang="en-US" dirty="0"/>
              <a:t> les conversations </a:t>
            </a:r>
            <a:r>
              <a:rPr lang="en-US" dirty="0" err="1"/>
              <a:t>préexistantes</a:t>
            </a:r>
            <a:r>
              <a:rPr lang="en-US" dirty="0"/>
              <a:t> en </a:t>
            </a:r>
            <a:r>
              <a:rPr lang="en-US" dirty="0" err="1"/>
              <a:t>anglais</a:t>
            </a:r>
            <a:r>
              <a:rPr lang="en-US" dirty="0"/>
              <a:t> et en </a:t>
            </a:r>
            <a:r>
              <a:rPr lang="en-US" dirty="0" err="1"/>
              <a:t>français</a:t>
            </a:r>
            <a:r>
              <a:rPr lang="en-US" dirty="0"/>
              <a:t> </a:t>
            </a:r>
            <a:r>
              <a:rPr lang="en-US" dirty="0" err="1"/>
              <a:t>sur</a:t>
            </a:r>
            <a:r>
              <a:rPr lang="en-US" dirty="0"/>
              <a:t> les </a:t>
            </a:r>
            <a:r>
              <a:rPr lang="en-US" dirty="0" err="1"/>
              <a:t>médias</a:t>
            </a:r>
            <a:r>
              <a:rPr lang="en-US" dirty="0"/>
              <a:t> </a:t>
            </a:r>
            <a:r>
              <a:rPr lang="en-US" dirty="0" err="1"/>
              <a:t>sociaux</a:t>
            </a:r>
            <a:r>
              <a:rPr lang="en-US" dirty="0"/>
              <a:t> en </a:t>
            </a:r>
            <a:r>
              <a:rPr lang="en-US" dirty="0" err="1"/>
              <a:t>utilisant</a:t>
            </a:r>
            <a:r>
              <a:rPr lang="en-US" dirty="0"/>
              <a:t> des mots-</a:t>
            </a:r>
            <a:r>
              <a:rPr lang="en-US" dirty="0" err="1"/>
              <a:t>clics</a:t>
            </a:r>
            <a:r>
              <a:rPr lang="en-US" dirty="0"/>
              <a:t> </a:t>
            </a:r>
            <a:r>
              <a:rPr lang="en-US" dirty="0" err="1"/>
              <a:t>populaires</a:t>
            </a:r>
            <a:r>
              <a:rPr lang="en-US" dirty="0"/>
              <a:t> et </a:t>
            </a:r>
            <a:r>
              <a:rPr lang="en-US" dirty="0" err="1"/>
              <a:t>pertinents</a:t>
            </a:r>
            <a:r>
              <a:rPr lang="en-US" dirty="0"/>
              <a:t> </a:t>
            </a:r>
            <a:r>
              <a:rPr lang="en-US" dirty="0" err="1"/>
              <a:t>est</a:t>
            </a:r>
            <a:r>
              <a:rPr lang="en-US" dirty="0"/>
              <a:t> </a:t>
            </a:r>
            <a:r>
              <a:rPr lang="en-US" dirty="0" err="1"/>
              <a:t>également</a:t>
            </a:r>
            <a:r>
              <a:rPr lang="en-US" dirty="0"/>
              <a:t> utile</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a:t>Parlez-vous</a:t>
            </a:r>
            <a:r>
              <a:rPr lang="en-US" dirty="0"/>
              <a:t> hors-</a:t>
            </a:r>
            <a:r>
              <a:rPr lang="en-US" dirty="0" err="1"/>
              <a:t>ligne</a:t>
            </a:r>
            <a:r>
              <a:rPr lang="en-US" dirty="0"/>
              <a:t> pour </a:t>
            </a:r>
            <a:r>
              <a:rPr lang="en-US" dirty="0" err="1"/>
              <a:t>échanger</a:t>
            </a:r>
            <a:r>
              <a:rPr lang="en-US" dirty="0"/>
              <a:t> des </a:t>
            </a:r>
            <a:r>
              <a:rPr lang="en-US" dirty="0" err="1"/>
              <a:t>idées</a:t>
            </a:r>
            <a:r>
              <a:rPr lang="en-US" dirty="0"/>
              <a:t> et de la </a:t>
            </a:r>
            <a:r>
              <a:rPr lang="en-US" dirty="0" err="1"/>
              <a:t>terminologie</a:t>
            </a:r>
            <a:r>
              <a:rPr lang="en-US" dirty="0"/>
              <a:t> </a:t>
            </a:r>
            <a:r>
              <a:rPr lang="en-US" dirty="0" err="1"/>
              <a:t>dans</a:t>
            </a:r>
            <a:r>
              <a:rPr lang="en-US" dirty="0"/>
              <a:t> les </a:t>
            </a:r>
            <a:r>
              <a:rPr lang="en-US" dirty="0" err="1"/>
              <a:t>deux</a:t>
            </a:r>
            <a:r>
              <a:rPr lang="en-US" dirty="0"/>
              <a:t> </a:t>
            </a:r>
            <a:r>
              <a:rPr lang="en-US" dirty="0" err="1"/>
              <a:t>langues</a:t>
            </a:r>
            <a:r>
              <a:rPr lang="en-US" dirty="0"/>
              <a:t> et </a:t>
            </a:r>
            <a:r>
              <a:rPr lang="en-US" dirty="0" err="1"/>
              <a:t>ainsi</a:t>
            </a:r>
            <a:r>
              <a:rPr lang="en-US" dirty="0"/>
              <a:t> </a:t>
            </a:r>
            <a:r>
              <a:rPr lang="en-US" dirty="0" err="1"/>
              <a:t>améliorer</a:t>
            </a:r>
            <a:r>
              <a:rPr lang="en-US" dirty="0"/>
              <a:t> le </a:t>
            </a:r>
            <a:r>
              <a:rPr lang="en-US" dirty="0" err="1"/>
              <a:t>contenu</a:t>
            </a:r>
            <a:r>
              <a:rPr lang="en-US" dirty="0"/>
              <a:t> en </a:t>
            </a:r>
            <a:r>
              <a:rPr lang="en-US" dirty="0" err="1"/>
              <a:t>ligne</a:t>
            </a:r>
            <a:r>
              <a:rPr lang="en-US" dirty="0"/>
              <a:t> de </a:t>
            </a:r>
            <a:r>
              <a:rPr lang="en-US" dirty="0" err="1"/>
              <a:t>tous</a:t>
            </a:r>
            <a:r>
              <a:rPr lang="en-US" dirty="0"/>
              <a:t>. Des </a:t>
            </a:r>
            <a:r>
              <a:rPr lang="en-US" dirty="0" err="1"/>
              <a:t>partenariats</a:t>
            </a:r>
            <a:r>
              <a:rPr lang="en-US" dirty="0"/>
              <a:t> </a:t>
            </a:r>
            <a:r>
              <a:rPr lang="en-US" dirty="0" err="1"/>
              <a:t>stratégiques</a:t>
            </a:r>
            <a:r>
              <a:rPr lang="en-US" dirty="0"/>
              <a:t> avec des </a:t>
            </a:r>
            <a:r>
              <a:rPr lang="en-US" dirty="0" err="1"/>
              <a:t>organismes</a:t>
            </a:r>
            <a:r>
              <a:rPr lang="en-US" dirty="0"/>
              <a:t> qui </a:t>
            </a:r>
            <a:r>
              <a:rPr lang="en-US" dirty="0" err="1"/>
              <a:t>partagent</a:t>
            </a:r>
            <a:r>
              <a:rPr lang="en-US" dirty="0"/>
              <a:t> </a:t>
            </a:r>
            <a:r>
              <a:rPr lang="en-US" dirty="0" err="1"/>
              <a:t>votre</a:t>
            </a:r>
            <a:r>
              <a:rPr lang="en-US" dirty="0"/>
              <a:t> point de </a:t>
            </a:r>
            <a:r>
              <a:rPr lang="en-US" dirty="0" err="1"/>
              <a:t>vue</a:t>
            </a:r>
            <a:r>
              <a:rPr lang="en-US" dirty="0"/>
              <a:t> </a:t>
            </a:r>
            <a:r>
              <a:rPr lang="en-US" dirty="0" err="1"/>
              <a:t>peuvent</a:t>
            </a:r>
            <a:r>
              <a:rPr lang="en-US" dirty="0"/>
              <a:t> </a:t>
            </a:r>
            <a:r>
              <a:rPr lang="en-US" dirty="0" err="1"/>
              <a:t>vous</a:t>
            </a:r>
            <a:r>
              <a:rPr lang="en-US" dirty="0"/>
              <a:t> aider </a:t>
            </a:r>
            <a:r>
              <a:rPr lang="en-US" dirty="0" err="1"/>
              <a:t>à</a:t>
            </a:r>
            <a:r>
              <a:rPr lang="en-US" dirty="0"/>
              <a:t> </a:t>
            </a:r>
            <a:r>
              <a:rPr lang="en-US" dirty="0" err="1"/>
              <a:t>atteindre</a:t>
            </a:r>
            <a:r>
              <a:rPr lang="en-US" dirty="0"/>
              <a:t> un </a:t>
            </a:r>
            <a:r>
              <a:rPr lang="en-US" dirty="0" err="1"/>
              <a:t>groupe</a:t>
            </a:r>
            <a:r>
              <a:rPr lang="en-US" dirty="0"/>
              <a:t> </a:t>
            </a:r>
            <a:r>
              <a:rPr lang="en-US" dirty="0" err="1"/>
              <a:t>cible</a:t>
            </a:r>
            <a:r>
              <a:rPr lang="en-US" dirty="0"/>
              <a:t> pour un </a:t>
            </a:r>
            <a:r>
              <a:rPr lang="en-US" dirty="0" err="1"/>
              <a:t>projet</a:t>
            </a:r>
            <a:r>
              <a:rPr lang="en-US" dirty="0"/>
              <a:t> </a:t>
            </a:r>
            <a:r>
              <a:rPr lang="en-US" dirty="0" err="1"/>
              <a:t>donné</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algn="r"/>
            <a:r>
              <a:rPr lang="en-US" sz="1400" dirty="0" smtClean="0"/>
              <a:t> </a:t>
            </a:r>
          </a:p>
        </p:txBody>
      </p:sp>
    </p:spTree>
    <p:extLst>
      <p:ext uri="{BB962C8B-B14F-4D97-AF65-F5344CB8AC3E}">
        <p14:creationId xmlns:p14="http://schemas.microsoft.com/office/powerpoint/2010/main" val="421008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 y="1828800"/>
            <a:ext cx="8686800" cy="800219"/>
          </a:xfrm>
          <a:prstGeom prst="rect">
            <a:avLst/>
          </a:prstGeom>
          <a:noFill/>
        </p:spPr>
        <p:txBody>
          <a:bodyPr wrap="square" rtlCol="0">
            <a:spAutoFit/>
          </a:bodyPr>
          <a:lstStyle/>
          <a:p>
            <a:pPr algn="ctr"/>
            <a:r>
              <a:rPr lang="en-US" sz="3200" b="1" dirty="0" err="1"/>
              <a:t>Communiquez</a:t>
            </a:r>
            <a:r>
              <a:rPr lang="en-US" sz="3200" b="1" dirty="0"/>
              <a:t> avec Sport Canada</a:t>
            </a:r>
            <a:r>
              <a:rPr lang="fr-CA" sz="3200" b="1" dirty="0" smtClean="0"/>
              <a:t>!</a:t>
            </a:r>
            <a:endParaRPr lang="en-US" sz="3200" b="1" dirty="0"/>
          </a:p>
          <a:p>
            <a:pPr algn="r"/>
            <a:r>
              <a:rPr lang="en-US" sz="1400" dirty="0" smtClean="0"/>
              <a:t> </a:t>
            </a:r>
          </a:p>
        </p:txBody>
      </p:sp>
      <p:graphicFrame>
        <p:nvGraphicFramePr>
          <p:cNvPr id="6" name="Table 5"/>
          <p:cNvGraphicFramePr>
            <a:graphicFrameLocks noGrp="1"/>
          </p:cNvGraphicFramePr>
          <p:nvPr>
            <p:extLst/>
          </p:nvPr>
        </p:nvGraphicFramePr>
        <p:xfrm>
          <a:off x="1627624" y="2846192"/>
          <a:ext cx="6041151" cy="2286000"/>
        </p:xfrm>
        <a:graphic>
          <a:graphicData uri="http://schemas.openxmlformats.org/drawingml/2006/table">
            <a:tbl>
              <a:tblPr firstRow="1" firstCol="1" bandRow="1"/>
              <a:tblGrid>
                <a:gridCol w="1542355"/>
                <a:gridCol w="4498796"/>
              </a:tblGrid>
              <a:tr h="653142">
                <a:tc>
                  <a:txBody>
                    <a:bodyPr/>
                    <a:lstStyle/>
                    <a:p>
                      <a:pPr marL="22860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Facebook.com/</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SportCanadaEN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Facebook.com/</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SportCanadaFR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6572">
                <a:tc>
                  <a:txBody>
                    <a:bodyPr/>
                    <a:lstStyle/>
                    <a:p>
                      <a:pPr marL="22860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Twitter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SportCanada_EN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SportCanada_FR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142">
                <a:tc>
                  <a:txBody>
                    <a:bodyPr/>
                    <a:lstStyle/>
                    <a:p>
                      <a:pPr marL="22860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Instagram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https://www.instagram.com/sportcanada/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72">
                <a:tc>
                  <a:txBody>
                    <a:bodyPr/>
                    <a:lstStyle/>
                    <a:p>
                      <a:pPr marL="22860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YouTube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http://bit.ly/1Zcz2pP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72">
                <a:tc>
                  <a:txBody>
                    <a:bodyPr/>
                    <a:lstStyle/>
                    <a:p>
                      <a:pPr marL="22860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Flickr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7557"/>
                    </a:solidFill>
                  </a:tcPr>
                </a:tc>
                <a:tc>
                  <a:txBody>
                    <a:bodyPr/>
                    <a:lstStyle/>
                    <a:p>
                      <a:pPr marL="2286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Flickr.com/</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SportCanada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6287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28600" y="1336674"/>
            <a:ext cx="8610600" cy="1330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a:t>Cinq moyens créatifs d’intégrer les langues officielles au budget d’un organisme de sport</a:t>
            </a:r>
            <a:endParaRPr lang="en-CA" sz="3600" dirty="0"/>
          </a:p>
        </p:txBody>
      </p:sp>
      <p:sp>
        <p:nvSpPr>
          <p:cNvPr id="4" name="TextBox 3"/>
          <p:cNvSpPr txBox="1"/>
          <p:nvPr/>
        </p:nvSpPr>
        <p:spPr>
          <a:xfrm>
            <a:off x="1219200" y="2971800"/>
            <a:ext cx="6629400" cy="3447098"/>
          </a:xfrm>
          <a:prstGeom prst="rect">
            <a:avLst/>
          </a:prstGeom>
          <a:noFill/>
        </p:spPr>
        <p:txBody>
          <a:bodyPr wrap="square" rtlCol="0">
            <a:spAutoFit/>
          </a:bodyPr>
          <a:lstStyle/>
          <a:p>
            <a:pPr marL="342900" indent="-342900">
              <a:buFont typeface="+mj-lt"/>
              <a:buAutoNum type="arabicParenR"/>
            </a:pPr>
            <a:r>
              <a:rPr lang="en-US" sz="2000" dirty="0" err="1" smtClean="0"/>
              <a:t>Utiliser</a:t>
            </a:r>
            <a:r>
              <a:rPr lang="en-US" sz="2000" dirty="0" smtClean="0"/>
              <a:t> des </a:t>
            </a:r>
            <a:r>
              <a:rPr lang="en-US" sz="2000" dirty="0" err="1" smtClean="0"/>
              <a:t>gabarits</a:t>
            </a:r>
            <a:r>
              <a:rPr lang="en-US" sz="2000" dirty="0" smtClean="0"/>
              <a:t> </a:t>
            </a:r>
            <a:r>
              <a:rPr lang="en-US" sz="2000" dirty="0" err="1" smtClean="0"/>
              <a:t>bilingues</a:t>
            </a:r>
            <a:r>
              <a:rPr lang="en-US" sz="2000" dirty="0" smtClean="0"/>
              <a:t> pour les messages de </a:t>
            </a:r>
            <a:r>
              <a:rPr lang="en-US" sz="2000" dirty="0" err="1" smtClean="0"/>
              <a:t>boîte</a:t>
            </a:r>
            <a:r>
              <a:rPr lang="en-US" sz="2000" dirty="0" smtClean="0"/>
              <a:t> </a:t>
            </a:r>
            <a:r>
              <a:rPr lang="en-US" sz="2000" dirty="0" err="1" smtClean="0"/>
              <a:t>vocale</a:t>
            </a:r>
            <a:r>
              <a:rPr lang="en-US" sz="2000" dirty="0" smtClean="0"/>
              <a:t> </a:t>
            </a:r>
            <a:r>
              <a:rPr lang="en-US" sz="2000" dirty="0" err="1" smtClean="0"/>
              <a:t>ainsi</a:t>
            </a:r>
            <a:r>
              <a:rPr lang="en-US" sz="2000" dirty="0" smtClean="0"/>
              <a:t> que le bloc de signature (</a:t>
            </a:r>
            <a:r>
              <a:rPr lang="en-US" sz="2000" dirty="0" err="1" smtClean="0"/>
              <a:t>courriels</a:t>
            </a:r>
            <a:r>
              <a:rPr lang="en-US" sz="2000" dirty="0" smtClean="0"/>
              <a:t>).</a:t>
            </a:r>
          </a:p>
          <a:p>
            <a:pPr marL="342900" indent="-342900">
              <a:buFont typeface="+mj-lt"/>
              <a:buAutoNum type="arabicParenR"/>
            </a:pPr>
            <a:r>
              <a:rPr lang="en-US" sz="2000" dirty="0" err="1" smtClean="0"/>
              <a:t>Utiliser</a:t>
            </a:r>
            <a:r>
              <a:rPr lang="en-US" sz="2000" dirty="0" smtClean="0"/>
              <a:t> de </a:t>
            </a:r>
            <a:r>
              <a:rPr lang="en-US" sz="2000" dirty="0" err="1" smtClean="0"/>
              <a:t>manière</a:t>
            </a:r>
            <a:r>
              <a:rPr lang="en-US" sz="2000" dirty="0" smtClean="0"/>
              <a:t> </a:t>
            </a:r>
            <a:r>
              <a:rPr lang="en-US" sz="2000" dirty="0" err="1" smtClean="0"/>
              <a:t>optimale</a:t>
            </a:r>
            <a:r>
              <a:rPr lang="en-US" sz="2000" dirty="0" smtClean="0"/>
              <a:t> les </a:t>
            </a:r>
            <a:r>
              <a:rPr lang="en-US" sz="2000" dirty="0" err="1" smtClean="0"/>
              <a:t>banques</a:t>
            </a:r>
            <a:r>
              <a:rPr lang="en-US" sz="2000" dirty="0" smtClean="0"/>
              <a:t> </a:t>
            </a:r>
            <a:r>
              <a:rPr lang="en-US" sz="2000" dirty="0" err="1" smtClean="0"/>
              <a:t>terminologiques</a:t>
            </a:r>
            <a:r>
              <a:rPr lang="en-US" sz="2000" dirty="0" smtClean="0"/>
              <a:t> </a:t>
            </a:r>
            <a:r>
              <a:rPr lang="en-US" sz="2000" dirty="0" err="1" smtClean="0"/>
              <a:t>ainsi</a:t>
            </a:r>
            <a:r>
              <a:rPr lang="en-US" sz="2000" dirty="0" smtClean="0"/>
              <a:t> que les </a:t>
            </a:r>
            <a:r>
              <a:rPr lang="en-US" sz="2000" dirty="0" err="1" smtClean="0"/>
              <a:t>lexiques</a:t>
            </a:r>
            <a:r>
              <a:rPr lang="en-US" sz="2000" dirty="0"/>
              <a:t> </a:t>
            </a:r>
            <a:r>
              <a:rPr lang="en-US" sz="2000" dirty="0" smtClean="0"/>
              <a:t>(</a:t>
            </a:r>
            <a:r>
              <a:rPr lang="en-US" sz="2000" dirty="0" err="1" smtClean="0"/>
              <a:t>multilingues</a:t>
            </a:r>
            <a:r>
              <a:rPr lang="en-US" sz="2000" dirty="0" smtClean="0"/>
              <a:t>).</a:t>
            </a:r>
          </a:p>
          <a:p>
            <a:pPr marL="342900" indent="-342900">
              <a:buFont typeface="+mj-lt"/>
              <a:buAutoNum type="arabicParenR"/>
            </a:pPr>
            <a:r>
              <a:rPr lang="en-US" sz="2000" dirty="0" err="1" smtClean="0"/>
              <a:t>Tenir</a:t>
            </a:r>
            <a:r>
              <a:rPr lang="en-US" sz="2000" dirty="0" smtClean="0"/>
              <a:t> </a:t>
            </a:r>
            <a:r>
              <a:rPr lang="en-US" sz="2000" dirty="0" err="1" smtClean="0"/>
              <a:t>compte</a:t>
            </a:r>
            <a:r>
              <a:rPr lang="en-US" sz="2000" dirty="0" smtClean="0"/>
              <a:t> des </a:t>
            </a:r>
            <a:r>
              <a:rPr lang="en-US" sz="2000" dirty="0" err="1" smtClean="0"/>
              <a:t>trucs</a:t>
            </a:r>
            <a:r>
              <a:rPr lang="en-US" sz="2000" dirty="0" smtClean="0"/>
              <a:t> et </a:t>
            </a:r>
            <a:r>
              <a:rPr lang="en-US" sz="2000" dirty="0" err="1" smtClean="0"/>
              <a:t>astuces</a:t>
            </a:r>
            <a:r>
              <a:rPr lang="en-US" sz="2000" dirty="0" smtClean="0"/>
              <a:t> pour </a:t>
            </a:r>
            <a:r>
              <a:rPr lang="en-US" sz="2000" dirty="0" err="1" smtClean="0"/>
              <a:t>une</a:t>
            </a:r>
            <a:r>
              <a:rPr lang="en-US" sz="2000" dirty="0" smtClean="0"/>
              <a:t> </a:t>
            </a:r>
            <a:r>
              <a:rPr lang="en-US" sz="2000" dirty="0" err="1" smtClean="0"/>
              <a:t>traduction</a:t>
            </a:r>
            <a:r>
              <a:rPr lang="en-US" sz="2000" dirty="0" smtClean="0"/>
              <a:t> </a:t>
            </a:r>
            <a:r>
              <a:rPr lang="en-US" sz="2000" dirty="0" err="1" smtClean="0"/>
              <a:t>efficace</a:t>
            </a:r>
            <a:r>
              <a:rPr lang="en-US" sz="2000" dirty="0" smtClean="0"/>
              <a:t>.</a:t>
            </a:r>
          </a:p>
          <a:p>
            <a:pPr marL="342900" indent="-342900">
              <a:buFont typeface="+mj-lt"/>
              <a:buAutoNum type="arabicParenR"/>
            </a:pPr>
            <a:r>
              <a:rPr lang="en-US" sz="2000" dirty="0" smtClean="0"/>
              <a:t>Examiner les </a:t>
            </a:r>
            <a:r>
              <a:rPr lang="en-US" sz="2000" dirty="0" err="1" smtClean="0"/>
              <a:t>autres</a:t>
            </a:r>
            <a:r>
              <a:rPr lang="en-US" sz="2000" dirty="0" smtClean="0"/>
              <a:t> sources de </a:t>
            </a:r>
            <a:r>
              <a:rPr lang="en-US" sz="2000" dirty="0" err="1" smtClean="0"/>
              <a:t>financement</a:t>
            </a:r>
            <a:r>
              <a:rPr lang="en-US" sz="2000" dirty="0"/>
              <a:t> </a:t>
            </a:r>
            <a:r>
              <a:rPr lang="en-US" sz="2000" dirty="0" err="1" smtClean="0"/>
              <a:t>disponibles</a:t>
            </a:r>
            <a:r>
              <a:rPr lang="en-US" sz="2000" dirty="0" smtClean="0"/>
              <a:t>.</a:t>
            </a:r>
          </a:p>
          <a:p>
            <a:pPr marL="342900" indent="-342900">
              <a:buFont typeface="+mj-lt"/>
              <a:buAutoNum type="arabicParenR"/>
            </a:pPr>
            <a:r>
              <a:rPr lang="en-US" sz="2000" dirty="0" err="1" smtClean="0"/>
              <a:t>Utiliser</a:t>
            </a:r>
            <a:r>
              <a:rPr lang="en-US" sz="2000" dirty="0" smtClean="0"/>
              <a:t> des </a:t>
            </a:r>
            <a:r>
              <a:rPr lang="en-US" sz="2000" dirty="0" err="1" smtClean="0"/>
              <a:t>gabarits</a:t>
            </a:r>
            <a:r>
              <a:rPr lang="en-US" sz="2000" dirty="0" smtClean="0"/>
              <a:t> </a:t>
            </a:r>
            <a:r>
              <a:rPr lang="en-US" sz="2000" dirty="0" err="1" smtClean="0"/>
              <a:t>bilingues</a:t>
            </a:r>
            <a:r>
              <a:rPr lang="en-US" sz="2000" dirty="0" smtClean="0"/>
              <a:t> pour </a:t>
            </a:r>
            <a:r>
              <a:rPr lang="en-US" sz="2000" dirty="0" err="1" smtClean="0"/>
              <a:t>maximiser</a:t>
            </a:r>
            <a:r>
              <a:rPr lang="en-US" sz="2000" dirty="0" smtClean="0"/>
              <a:t> la </a:t>
            </a:r>
            <a:r>
              <a:rPr lang="en-US" sz="2000" dirty="0" err="1" smtClean="0"/>
              <a:t>portée</a:t>
            </a:r>
            <a:r>
              <a:rPr lang="en-US" sz="2000" dirty="0" smtClean="0"/>
              <a:t> de </a:t>
            </a:r>
            <a:r>
              <a:rPr lang="en-US" sz="2000" dirty="0" err="1" smtClean="0"/>
              <a:t>vos</a:t>
            </a:r>
            <a:r>
              <a:rPr lang="en-US" sz="2000" dirty="0" smtClean="0"/>
              <a:t> communications via les </a:t>
            </a:r>
            <a:r>
              <a:rPr lang="en-US" sz="2000" smtClean="0"/>
              <a:t>médias</a:t>
            </a:r>
            <a:r>
              <a:rPr lang="en-US" sz="2000" dirty="0" smtClean="0"/>
              <a:t> </a:t>
            </a:r>
            <a:r>
              <a:rPr lang="en-US" sz="2000" dirty="0" err="1" smtClean="0"/>
              <a:t>sociaux</a:t>
            </a:r>
            <a:r>
              <a:rPr lang="en-US" sz="2000" dirty="0" smtClean="0"/>
              <a:t> et pour </a:t>
            </a:r>
            <a:r>
              <a:rPr lang="en-US" sz="2000" dirty="0" err="1" smtClean="0"/>
              <a:t>minimiser</a:t>
            </a:r>
            <a:r>
              <a:rPr lang="en-US" sz="2000" dirty="0" smtClean="0"/>
              <a:t> les </a:t>
            </a:r>
            <a:r>
              <a:rPr lang="en-US" sz="2000" dirty="0" err="1" smtClean="0"/>
              <a:t>coûts</a:t>
            </a:r>
            <a:r>
              <a:rPr lang="en-US" sz="2000" dirty="0" smtClean="0"/>
              <a:t>.</a:t>
            </a:r>
          </a:p>
          <a:p>
            <a:pPr marL="342900" indent="-342900">
              <a:buFont typeface="+mj-lt"/>
              <a:buAutoNum type="arabicParenR"/>
            </a:pPr>
            <a:endParaRPr lang="en-CA" dirty="0"/>
          </a:p>
        </p:txBody>
      </p:sp>
    </p:spTree>
    <p:extLst>
      <p:ext uri="{BB962C8B-B14F-4D97-AF65-F5344CB8AC3E}">
        <p14:creationId xmlns:p14="http://schemas.microsoft.com/office/powerpoint/2010/main" val="1815695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hape 98"/>
          <p:cNvSpPr txBox="1">
            <a:spLocks/>
          </p:cNvSpPr>
          <p:nvPr/>
        </p:nvSpPr>
        <p:spPr>
          <a:xfrm>
            <a:off x="685800" y="1368961"/>
            <a:ext cx="7772400" cy="6632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457200">
              <a:defRPr sz="32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defRPr sz="1800"/>
            </a:pPr>
            <a:r>
              <a:rPr lang="en-US" sz="4000" b="1" kern="0" dirty="0" smtClean="0">
                <a:solidFill>
                  <a:sysClr val="windowText" lastClr="000000"/>
                </a:solidFill>
              </a:rPr>
              <a:t>Get in touch / </a:t>
            </a:r>
            <a:r>
              <a:rPr lang="en-US" sz="4000" b="1" kern="0" dirty="0" err="1" smtClean="0">
                <a:solidFill>
                  <a:sysClr val="windowText" lastClr="000000"/>
                </a:solidFill>
              </a:rPr>
              <a:t>Contactez</a:t>
            </a:r>
            <a:r>
              <a:rPr lang="en-US" sz="4000" b="1" kern="0" dirty="0" smtClean="0">
                <a:solidFill>
                  <a:sysClr val="windowText" lastClr="000000"/>
                </a:solidFill>
              </a:rPr>
              <a:t>-nous </a:t>
            </a:r>
            <a:endParaRPr lang="en-US" sz="4000" b="1" kern="0" dirty="0">
              <a:solidFill>
                <a:sysClr val="windowText" lastClr="000000"/>
              </a:solidFill>
            </a:endParaRPr>
          </a:p>
        </p:txBody>
      </p:sp>
      <p:sp>
        <p:nvSpPr>
          <p:cNvPr id="5" name="Shape 99"/>
          <p:cNvSpPr txBox="1">
            <a:spLocks/>
          </p:cNvSpPr>
          <p:nvPr/>
        </p:nvSpPr>
        <p:spPr>
          <a:xfrm>
            <a:off x="914400" y="3787678"/>
            <a:ext cx="2952465" cy="23845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rPr>
              <a:t>Debra Gassewitz</a:t>
            </a:r>
            <a:endParaRPr lang="en-US" sz="1800" kern="0" dirty="0" smtClean="0">
              <a:solidFill>
                <a:srgbClr val="000000"/>
              </a:solidFill>
              <a:latin typeface="Helvetica Neue"/>
            </a:endParaRPr>
          </a:p>
          <a:p>
            <a:pPr>
              <a:spcBef>
                <a:spcPts val="400"/>
              </a:spcBef>
              <a:defRPr sz="1800">
                <a:solidFill>
                  <a:srgbClr val="000000"/>
                </a:solidFill>
              </a:defRPr>
            </a:pPr>
            <a:r>
              <a:rPr lang="en-CA" sz="1800" dirty="0" err="1">
                <a:latin typeface="Helvetica Neue"/>
              </a:rPr>
              <a:t>Présidente</a:t>
            </a:r>
            <a:r>
              <a:rPr lang="en-CA" sz="1800" dirty="0">
                <a:latin typeface="Helvetica Neue"/>
              </a:rPr>
              <a:t> et </a:t>
            </a:r>
            <a:r>
              <a:rPr lang="en-CA" sz="1800" dirty="0" err="1">
                <a:latin typeface="Helvetica Neue"/>
              </a:rPr>
              <a:t>directrice</a:t>
            </a:r>
            <a:r>
              <a:rPr lang="en-CA" sz="1800" dirty="0">
                <a:latin typeface="Helvetica Neue"/>
              </a:rPr>
              <a:t> </a:t>
            </a:r>
            <a:r>
              <a:rPr lang="en-CA" sz="1800" dirty="0" err="1" smtClean="0">
                <a:latin typeface="Helvetica Neue"/>
              </a:rPr>
              <a:t>générale</a:t>
            </a:r>
            <a:r>
              <a:rPr lang="en-US" sz="1800" kern="0" dirty="0" smtClean="0">
                <a:solidFill>
                  <a:srgbClr val="000000"/>
                </a:solidFill>
                <a:latin typeface="Helvetica Neue"/>
                <a:ea typeface="Arial Narrow"/>
                <a:cs typeface="Arial Narrow"/>
                <a:sym typeface="Arial Narrow"/>
              </a:rPr>
              <a:t>, SIRC</a:t>
            </a:r>
            <a:endParaRPr lang="en-US" sz="1800" kern="0" dirty="0" smtClean="0">
              <a:solidFill>
                <a:srgbClr val="000000"/>
              </a:solidFill>
              <a:latin typeface="Helvetica Neue"/>
            </a:endParaRPr>
          </a:p>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hlinkClick r:id="rId3"/>
              </a:rPr>
              <a:t>debrag@sirc.ca</a:t>
            </a:r>
            <a:endParaRPr lang="en-US" sz="1800" kern="0" dirty="0" smtClean="0">
              <a:solidFill>
                <a:srgbClr val="000000"/>
              </a:solidFill>
              <a:latin typeface="Helvetica Neue"/>
              <a:ea typeface="Arial Narrow"/>
              <a:cs typeface="Arial Narrow"/>
              <a:sym typeface="Arial Narrow"/>
            </a:endParaRPr>
          </a:p>
          <a:p>
            <a:pPr>
              <a:spcBef>
                <a:spcPts val="400"/>
              </a:spcBef>
              <a:defRPr sz="1800">
                <a:solidFill>
                  <a:srgbClr val="000000"/>
                </a:solidFill>
              </a:defRPr>
            </a:pPr>
            <a:r>
              <a:rPr lang="en-US" sz="1800" b="1" kern="0" dirty="0" smtClean="0">
                <a:solidFill>
                  <a:srgbClr val="000000"/>
                </a:solidFill>
                <a:latin typeface="Helvetica Neue"/>
                <a:ea typeface="Arial Narrow"/>
                <a:cs typeface="Arial Narrow"/>
                <a:sym typeface="Arial Narrow"/>
              </a:rPr>
              <a:t>sirc.ca</a:t>
            </a:r>
          </a:p>
          <a:p>
            <a:pPr>
              <a:spcBef>
                <a:spcPts val="400"/>
              </a:spcBef>
              <a:defRPr sz="1800">
                <a:solidFill>
                  <a:srgbClr val="000000"/>
                </a:solidFill>
              </a:defRPr>
            </a:pPr>
            <a:r>
              <a:rPr lang="en-US" sz="1800" kern="0" dirty="0" smtClean="0">
                <a:latin typeface="Helvetica Neue"/>
                <a:ea typeface="Arial Narrow"/>
                <a:cs typeface="Arial Narrow"/>
                <a:sym typeface="Arial Narrow"/>
                <a:hlinkClick r:id="rId4"/>
              </a:rPr>
              <a:t>@</a:t>
            </a:r>
            <a:r>
              <a:rPr lang="en-US" sz="1800" kern="0" dirty="0" err="1" smtClean="0">
                <a:latin typeface="Helvetica Neue"/>
                <a:ea typeface="Arial Narrow"/>
                <a:cs typeface="Arial Narrow"/>
                <a:sym typeface="Arial Narrow"/>
                <a:hlinkClick r:id="rId4"/>
              </a:rPr>
              <a:t>SIRCTweets</a:t>
            </a:r>
            <a:endParaRPr lang="en-US" sz="1800" kern="0" dirty="0" smtClean="0">
              <a:latin typeface="Helvetica Neue"/>
              <a:ea typeface="Arial Narrow"/>
              <a:cs typeface="Arial Narrow"/>
              <a:sym typeface="Arial Narrow"/>
              <a:hlinkClick r:id="rId4"/>
            </a:endParaRPr>
          </a:p>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hlinkClick r:id="rId4"/>
              </a:rPr>
              <a:t>@</a:t>
            </a:r>
            <a:r>
              <a:rPr lang="en-US" sz="1800" kern="0" dirty="0" err="1" smtClean="0">
                <a:solidFill>
                  <a:srgbClr val="000000"/>
                </a:solidFill>
                <a:latin typeface="Helvetica Neue"/>
                <a:ea typeface="Arial Narrow"/>
                <a:cs typeface="Arial Narrow"/>
                <a:sym typeface="Arial Narrow"/>
                <a:hlinkClick r:id="rId4"/>
              </a:rPr>
              <a:t>SIRCTweeter</a:t>
            </a:r>
            <a:endParaRPr lang="en-US" sz="1800" kern="0" dirty="0">
              <a:solidFill>
                <a:srgbClr val="000000"/>
              </a:solidFill>
              <a:latin typeface="Helvetica Neue"/>
              <a:ea typeface="Arial Narrow"/>
              <a:cs typeface="Arial Narrow"/>
              <a:sym typeface="Arial Narrow"/>
              <a:hlinkClick r:id="rId4"/>
            </a:endParaRPr>
          </a:p>
        </p:txBody>
      </p:sp>
      <p:sp>
        <p:nvSpPr>
          <p:cNvPr id="6" name="Shape 99"/>
          <p:cNvSpPr txBox="1">
            <a:spLocks/>
          </p:cNvSpPr>
          <p:nvPr/>
        </p:nvSpPr>
        <p:spPr>
          <a:xfrm>
            <a:off x="4695335" y="3810247"/>
            <a:ext cx="4067665" cy="21333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lvl1pPr marL="342899" indent="-342899" defTabSz="457200">
              <a:spcBef>
                <a:spcPts val="600"/>
              </a:spcBef>
              <a:buSzPct val="100000"/>
              <a:buFont typeface="Arial"/>
              <a:buChar char="•"/>
              <a:defRPr sz="2000">
                <a:latin typeface="Calibri"/>
                <a:ea typeface="Calibri"/>
                <a:cs typeface="Calibri"/>
                <a:sym typeface="Calibri"/>
              </a:defRPr>
            </a:lvl1pPr>
            <a:lvl2pPr marL="790575" indent="-333375" defTabSz="457200">
              <a:spcBef>
                <a:spcPts val="600"/>
              </a:spcBef>
              <a:buSzPct val="100000"/>
              <a:buFont typeface="Arial"/>
              <a:buChar char="–"/>
              <a:defRPr sz="2000">
                <a:latin typeface="Calibri"/>
                <a:ea typeface="Calibri"/>
                <a:cs typeface="Calibri"/>
                <a:sym typeface="Calibri"/>
              </a:defRPr>
            </a:lvl2pPr>
            <a:lvl3pPr marL="1234438" indent="-320038" defTabSz="457200">
              <a:spcBef>
                <a:spcPts val="600"/>
              </a:spcBef>
              <a:buSzPct val="100000"/>
              <a:buFont typeface="Arial"/>
              <a:buChar char="•"/>
              <a:defRPr sz="2000">
                <a:latin typeface="Calibri"/>
                <a:ea typeface="Calibri"/>
                <a:cs typeface="Calibri"/>
                <a:sym typeface="Calibri"/>
              </a:defRPr>
            </a:lvl3pPr>
            <a:lvl4pPr marL="1727200" indent="-355600" defTabSz="457200">
              <a:spcBef>
                <a:spcPts val="600"/>
              </a:spcBef>
              <a:buSzPct val="100000"/>
              <a:buFont typeface="Arial"/>
              <a:buChar char="–"/>
              <a:defRPr sz="2000">
                <a:latin typeface="Calibri"/>
                <a:ea typeface="Calibri"/>
                <a:cs typeface="Calibri"/>
                <a:sym typeface="Calibri"/>
              </a:defRPr>
            </a:lvl4pPr>
            <a:lvl5pPr marL="2184400" indent="-355600" defTabSz="457200">
              <a:spcBef>
                <a:spcPts val="600"/>
              </a:spcBef>
              <a:buSzPct val="100000"/>
              <a:buFont typeface="Arial"/>
              <a:buChar char="»"/>
              <a:defRPr sz="2000">
                <a:latin typeface="Calibri"/>
                <a:ea typeface="Calibri"/>
                <a:cs typeface="Calibri"/>
                <a:sym typeface="Calibri"/>
              </a:defRPr>
            </a:lvl5pPr>
            <a:lvl6pPr marL="2514600" indent="-228600" defTabSz="457200">
              <a:spcBef>
                <a:spcPts val="600"/>
              </a:spcBef>
              <a:buSzPct val="100000"/>
              <a:buFont typeface="Arial"/>
              <a:buChar char="•"/>
              <a:defRPr sz="2000">
                <a:latin typeface="Calibri"/>
                <a:ea typeface="Calibri"/>
                <a:cs typeface="Calibri"/>
                <a:sym typeface="Calibri"/>
              </a:defRPr>
            </a:lvl6pPr>
            <a:lvl7pPr marL="2971800" indent="-228600" defTabSz="457200">
              <a:spcBef>
                <a:spcPts val="600"/>
              </a:spcBef>
              <a:buSzPct val="100000"/>
              <a:buFont typeface="Arial"/>
              <a:buChar char="•"/>
              <a:defRPr sz="2000">
                <a:latin typeface="Calibri"/>
                <a:ea typeface="Calibri"/>
                <a:cs typeface="Calibri"/>
                <a:sym typeface="Calibri"/>
              </a:defRPr>
            </a:lvl7pPr>
            <a:lvl8pPr marL="3428999" indent="-228599" defTabSz="457200">
              <a:spcBef>
                <a:spcPts val="600"/>
              </a:spcBef>
              <a:buSzPct val="100000"/>
              <a:buFont typeface="Arial"/>
              <a:buChar char="•"/>
              <a:defRPr sz="2000">
                <a:latin typeface="Calibri"/>
                <a:ea typeface="Calibri"/>
                <a:cs typeface="Calibri"/>
                <a:sym typeface="Calibri"/>
              </a:defRPr>
            </a:lvl8pPr>
            <a:lvl9pPr marL="3886199" indent="-228599" defTabSz="457200">
              <a:spcBef>
                <a:spcPts val="600"/>
              </a:spcBef>
              <a:buSzPct val="100000"/>
              <a:buFont typeface="Arial"/>
              <a:buChar char="•"/>
              <a:defRPr sz="2000">
                <a:latin typeface="Calibri"/>
                <a:ea typeface="Calibri"/>
                <a:cs typeface="Calibri"/>
                <a:sym typeface="Calibri"/>
              </a:defRPr>
            </a:lvl9pPr>
          </a:lstStyle>
          <a:p>
            <a:pPr>
              <a:spcBef>
                <a:spcPts val="400"/>
              </a:spcBef>
              <a:defRPr sz="1800">
                <a:solidFill>
                  <a:srgbClr val="000000"/>
                </a:solidFill>
              </a:defRPr>
            </a:pPr>
            <a:r>
              <a:rPr lang="en-US" sz="1800" kern="0" dirty="0" smtClean="0">
                <a:solidFill>
                  <a:srgbClr val="000000"/>
                </a:solidFill>
                <a:latin typeface="Helvetica Neue"/>
                <a:ea typeface="Arial Narrow"/>
                <a:cs typeface="Arial Narrow"/>
                <a:sym typeface="Arial Narrow"/>
              </a:rPr>
              <a:t>Jaimie </a:t>
            </a:r>
            <a:r>
              <a:rPr lang="en-US" sz="1800" kern="0" dirty="0" err="1" smtClean="0">
                <a:solidFill>
                  <a:srgbClr val="000000"/>
                </a:solidFill>
                <a:latin typeface="Helvetica Neue"/>
                <a:ea typeface="Arial Narrow"/>
                <a:cs typeface="Arial Narrow"/>
                <a:sym typeface="Arial Narrow"/>
              </a:rPr>
              <a:t>Earley</a:t>
            </a:r>
            <a:endParaRPr lang="en-US" sz="1800" kern="0" dirty="0" smtClean="0">
              <a:solidFill>
                <a:srgbClr val="000000"/>
              </a:solidFill>
              <a:latin typeface="Helvetica Neue"/>
            </a:endParaRPr>
          </a:p>
          <a:p>
            <a:pPr>
              <a:spcBef>
                <a:spcPts val="400"/>
              </a:spcBef>
              <a:defRPr sz="1800">
                <a:solidFill>
                  <a:srgbClr val="000000"/>
                </a:solidFill>
              </a:defRPr>
            </a:pPr>
            <a:r>
              <a:rPr lang="fr-CA" sz="1800" dirty="0">
                <a:latin typeface="Helvetica Neue"/>
              </a:rPr>
              <a:t>Gestionnaire </a:t>
            </a:r>
            <a:r>
              <a:rPr lang="fr-CA" sz="1800" dirty="0" err="1">
                <a:latin typeface="Helvetica Neue"/>
              </a:rPr>
              <a:t>p.i</a:t>
            </a:r>
            <a:r>
              <a:rPr lang="en-CA" sz="1800" dirty="0" smtClean="0">
                <a:latin typeface="Helvetica Neue"/>
              </a:rPr>
              <a:t>, </a:t>
            </a:r>
            <a:r>
              <a:rPr lang="en-CA" sz="1800" dirty="0" err="1" smtClean="0">
                <a:latin typeface="Helvetica Neue"/>
              </a:rPr>
              <a:t>Langues</a:t>
            </a:r>
            <a:r>
              <a:rPr lang="en-CA" sz="1800" dirty="0" smtClean="0">
                <a:latin typeface="Helvetica Neue"/>
              </a:rPr>
              <a:t> </a:t>
            </a:r>
            <a:r>
              <a:rPr lang="en-CA" sz="1800" dirty="0" err="1" smtClean="0">
                <a:latin typeface="Helvetica Neue"/>
              </a:rPr>
              <a:t>officielles</a:t>
            </a:r>
            <a:r>
              <a:rPr lang="en-CA" sz="1800" dirty="0" smtClean="0">
                <a:latin typeface="Helvetica Neue"/>
              </a:rPr>
              <a:t>, Sport Canada</a:t>
            </a:r>
          </a:p>
          <a:p>
            <a:pPr>
              <a:spcBef>
                <a:spcPts val="400"/>
              </a:spcBef>
              <a:defRPr sz="1800">
                <a:solidFill>
                  <a:srgbClr val="000000"/>
                </a:solidFill>
              </a:defRPr>
            </a:pPr>
            <a:r>
              <a:rPr lang="en-US" sz="1800" dirty="0" smtClean="0">
                <a:latin typeface="Arial" panose="020B0604020202020204" pitchFamily="34" charset="0"/>
                <a:cs typeface="Arial" panose="020B0604020202020204" pitchFamily="34" charset="0"/>
                <a:hlinkClick r:id="rId5"/>
              </a:rPr>
              <a:t>Jaimie.earley@canada.ca</a:t>
            </a:r>
            <a:endParaRPr lang="en-US" sz="1800" dirty="0" smtClean="0">
              <a:latin typeface="Arial" panose="020B0604020202020204" pitchFamily="34" charset="0"/>
              <a:cs typeface="Arial" panose="020B0604020202020204" pitchFamily="34" charset="0"/>
            </a:endParaRPr>
          </a:p>
          <a:p>
            <a:pPr>
              <a:spcBef>
                <a:spcPts val="400"/>
              </a:spcBef>
              <a:defRPr sz="1800">
                <a:solidFill>
                  <a:srgbClr val="000000"/>
                </a:solidFill>
              </a:defRPr>
            </a:pPr>
            <a:endParaRPr lang="en-US" sz="1800" kern="0" dirty="0" smtClean="0">
              <a:solidFill>
                <a:srgbClr val="000000"/>
              </a:solidFill>
              <a:latin typeface="Helvetica Neue"/>
              <a:ea typeface="Arial Narrow"/>
              <a:cs typeface="Arial Narrow"/>
              <a:sym typeface="Arial Narrow"/>
            </a:endParaRPr>
          </a:p>
        </p:txBody>
      </p:sp>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2286000"/>
            <a:ext cx="1857551" cy="9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614588"/>
            <a:ext cx="3581400" cy="35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477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256446" y="1336674"/>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Resources / </a:t>
            </a:r>
            <a:r>
              <a:rPr lang="en-US" sz="6000" dirty="0" err="1" smtClean="0"/>
              <a:t>Ressources</a:t>
            </a:r>
            <a:endParaRPr lang="en-US" sz="6000" dirty="0"/>
          </a:p>
        </p:txBody>
      </p:sp>
      <p:sp>
        <p:nvSpPr>
          <p:cNvPr id="4" name="TextBox 3"/>
          <p:cNvSpPr txBox="1"/>
          <p:nvPr/>
        </p:nvSpPr>
        <p:spPr>
          <a:xfrm>
            <a:off x="1295400" y="2810351"/>
            <a:ext cx="6934200" cy="2246769"/>
          </a:xfrm>
          <a:prstGeom prst="rect">
            <a:avLst/>
          </a:prstGeom>
          <a:noFill/>
        </p:spPr>
        <p:txBody>
          <a:bodyPr wrap="square" rtlCol="0">
            <a:spAutoFit/>
          </a:bodyPr>
          <a:lstStyle/>
          <a:p>
            <a:pPr marL="285750" indent="-285750">
              <a:buFont typeface="Arial" charset="0"/>
              <a:buChar char="•"/>
            </a:pPr>
            <a:r>
              <a:rPr lang="fr-CA" sz="2000" dirty="0"/>
              <a:t>Phases clés bilingues pour répondre au </a:t>
            </a:r>
            <a:r>
              <a:rPr lang="fr-CA" sz="2000" dirty="0" smtClean="0"/>
              <a:t>téléphone</a:t>
            </a:r>
          </a:p>
          <a:p>
            <a:pPr marL="285750" indent="-285750">
              <a:buFont typeface="Arial" charset="0"/>
              <a:buChar char="•"/>
            </a:pPr>
            <a:r>
              <a:rPr lang="fr-CA" sz="2000" dirty="0"/>
              <a:t>Gabarits bilingues de messages pour boîte </a:t>
            </a:r>
            <a:r>
              <a:rPr lang="fr-CA" sz="2000" dirty="0" smtClean="0"/>
              <a:t>vocale</a:t>
            </a:r>
          </a:p>
          <a:p>
            <a:pPr marL="285750" indent="-285750">
              <a:buFont typeface="Arial" charset="0"/>
              <a:buChar char="•"/>
            </a:pPr>
            <a:r>
              <a:rPr lang="fr-CA" sz="2000" dirty="0"/>
              <a:t>Gabarits bilingues de courriels  d’absence et bloc de </a:t>
            </a:r>
            <a:r>
              <a:rPr lang="fr-CA" sz="2000" dirty="0" smtClean="0"/>
              <a:t>signature</a:t>
            </a:r>
          </a:p>
          <a:p>
            <a:pPr marL="285750" indent="-285750">
              <a:buFont typeface="Arial" charset="0"/>
              <a:buChar char="•"/>
            </a:pPr>
            <a:r>
              <a:rPr lang="fr-CA" sz="2000" dirty="0" smtClean="0"/>
              <a:t>Ressources </a:t>
            </a:r>
            <a:r>
              <a:rPr lang="fr-CA" sz="2000" dirty="0"/>
              <a:t>terminologiques en </a:t>
            </a:r>
            <a:r>
              <a:rPr lang="fr-CA" sz="2000" dirty="0" smtClean="0"/>
              <a:t>ligne</a:t>
            </a:r>
          </a:p>
          <a:p>
            <a:pPr marL="285750" indent="-285750">
              <a:buFont typeface="Arial" charset="0"/>
              <a:buChar char="•"/>
            </a:pPr>
            <a:r>
              <a:rPr lang="en-US" sz="2000" dirty="0" err="1" smtClean="0"/>
              <a:t>Lexiques</a:t>
            </a:r>
            <a:r>
              <a:rPr lang="en-US" sz="2000" dirty="0" smtClean="0"/>
              <a:t> </a:t>
            </a:r>
            <a:endParaRPr lang="en-US" sz="2000" dirty="0" smtClean="0"/>
          </a:p>
          <a:p>
            <a:pPr marL="285750" indent="-285750">
              <a:buFont typeface="Arial" charset="0"/>
              <a:buChar char="•"/>
            </a:pPr>
            <a:r>
              <a:rPr lang="en-US" sz="2000" dirty="0" err="1" smtClean="0"/>
              <a:t>Consid</a:t>
            </a:r>
            <a:r>
              <a:rPr lang="en-CA" sz="2000" dirty="0" err="1" smtClean="0"/>
              <a:t>é</a:t>
            </a:r>
            <a:r>
              <a:rPr lang="en-US" sz="2000" dirty="0" smtClean="0"/>
              <a:t>rations </a:t>
            </a:r>
            <a:r>
              <a:rPr lang="en-US" sz="2000" dirty="0" smtClean="0"/>
              <a:t>pour la </a:t>
            </a:r>
            <a:r>
              <a:rPr lang="en-US" sz="2000" dirty="0" err="1" smtClean="0"/>
              <a:t>traduction</a:t>
            </a:r>
            <a:r>
              <a:rPr lang="en-US" sz="2000" dirty="0"/>
              <a:t> </a:t>
            </a:r>
            <a:r>
              <a:rPr lang="en-US" sz="2000" dirty="0" smtClean="0"/>
              <a:t>et </a:t>
            </a:r>
            <a:r>
              <a:rPr lang="en-US" sz="2000" dirty="0" err="1" smtClean="0"/>
              <a:t>interpr</a:t>
            </a:r>
            <a:r>
              <a:rPr lang="en-CA" sz="2000" dirty="0" err="1" smtClean="0"/>
              <a:t>é</a:t>
            </a:r>
            <a:r>
              <a:rPr lang="en-US" sz="2000" dirty="0" err="1" smtClean="0"/>
              <a:t>tation</a:t>
            </a:r>
            <a:r>
              <a:rPr lang="en-US" sz="2000" dirty="0" smtClean="0"/>
              <a:t> </a:t>
            </a:r>
          </a:p>
          <a:p>
            <a:pPr marL="285750" indent="-285750">
              <a:buFont typeface="Arial" charset="0"/>
              <a:buChar char="•"/>
            </a:pPr>
            <a:r>
              <a:rPr lang="en-US" sz="2000" dirty="0" smtClean="0"/>
              <a:t>Guides en </a:t>
            </a:r>
            <a:r>
              <a:rPr lang="en-US" sz="2000" dirty="0" err="1" smtClean="0"/>
              <a:t>ligne</a:t>
            </a:r>
            <a:r>
              <a:rPr lang="en-US" sz="2000" dirty="0" smtClean="0"/>
              <a:t> et </a:t>
            </a:r>
            <a:r>
              <a:rPr lang="en-US" sz="2000" dirty="0" smtClean="0"/>
              <a:t>plus encore</a:t>
            </a:r>
            <a:endParaRPr lang="en-US" sz="2000" dirty="0" smtClean="0"/>
          </a:p>
        </p:txBody>
      </p:sp>
      <p:sp>
        <p:nvSpPr>
          <p:cNvPr id="5" name="TextBox 4"/>
          <p:cNvSpPr txBox="1"/>
          <p:nvPr/>
        </p:nvSpPr>
        <p:spPr>
          <a:xfrm>
            <a:off x="838200" y="5791200"/>
            <a:ext cx="7924800" cy="646331"/>
          </a:xfrm>
          <a:prstGeom prst="rect">
            <a:avLst/>
          </a:prstGeom>
          <a:noFill/>
        </p:spPr>
        <p:txBody>
          <a:bodyPr wrap="square" rtlCol="0">
            <a:spAutoFit/>
          </a:bodyPr>
          <a:lstStyle/>
          <a:p>
            <a:r>
              <a:rPr lang="en-US" u="sng" dirty="0" smtClean="0">
                <a:hlinkClick r:id="rId3"/>
              </a:rPr>
              <a:t>www.sirc.ca/fr/webinar/cinq-moyens-creatifs-dintegrer-les-langues-officielles-au-budget-dun-organisme-de-sport</a:t>
            </a:r>
            <a:endParaRPr lang="en-US" u="sng" dirty="0" smtClean="0"/>
          </a:p>
        </p:txBody>
      </p:sp>
    </p:spTree>
    <p:extLst>
      <p:ext uri="{BB962C8B-B14F-4D97-AF65-F5344CB8AC3E}">
        <p14:creationId xmlns:p14="http://schemas.microsoft.com/office/powerpoint/2010/main" val="1172903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395536" y="1611281"/>
            <a:ext cx="8229600" cy="8731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smtClean="0"/>
              <a:t>Questions?</a:t>
            </a:r>
            <a:endParaRPr lang="en-US" sz="6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992" y="2708920"/>
            <a:ext cx="3149873" cy="314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2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hape 67"/>
          <p:cNvSpPr txBox="1">
            <a:spLocks/>
          </p:cNvSpPr>
          <p:nvPr/>
        </p:nvSpPr>
        <p:spPr>
          <a:xfrm>
            <a:off x="2167097" y="1364657"/>
            <a:ext cx="4767103" cy="27501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b="1" kern="0" dirty="0" smtClean="0">
                <a:solidFill>
                  <a:sysClr val="windowText" lastClr="000000"/>
                </a:solidFill>
              </a:rPr>
              <a:t>Webinar Overview / </a:t>
            </a:r>
            <a:r>
              <a:rPr lang="fr-FR" b="1" dirty="0" smtClean="0"/>
              <a:t>Aperçu du webinaire</a:t>
            </a:r>
            <a:r>
              <a:rPr lang="en-CA" b="1" kern="0" dirty="0" smtClean="0">
                <a:solidFill>
                  <a:sysClr val="windowText" lastClr="000000"/>
                </a:solidFill>
              </a:rPr>
              <a:t> </a:t>
            </a:r>
            <a:endParaRPr lang="en-CA" b="1" kern="0" dirty="0">
              <a:solidFill>
                <a:sysClr val="windowText" lastClr="000000"/>
              </a:solidFill>
            </a:endParaRPr>
          </a:p>
        </p:txBody>
      </p:sp>
      <p:sp>
        <p:nvSpPr>
          <p:cNvPr id="3" name="TextBox 2"/>
          <p:cNvSpPr txBox="1"/>
          <p:nvPr/>
        </p:nvSpPr>
        <p:spPr>
          <a:xfrm>
            <a:off x="1828800" y="2912745"/>
            <a:ext cx="5486400" cy="2677656"/>
          </a:xfrm>
          <a:prstGeom prst="rect">
            <a:avLst/>
          </a:prstGeom>
          <a:noFill/>
        </p:spPr>
        <p:txBody>
          <a:bodyPr wrap="square" rtlCol="0">
            <a:spAutoFit/>
          </a:bodyPr>
          <a:lstStyle/>
          <a:p>
            <a:r>
              <a:rPr lang="fr-FR" sz="2400" dirty="0"/>
              <a:t>Parmi les sujets traités, mentionnons </a:t>
            </a:r>
            <a:r>
              <a:rPr lang="en-CA" sz="2400" dirty="0" smtClean="0"/>
              <a:t>: </a:t>
            </a:r>
          </a:p>
          <a:p>
            <a:endParaRPr lang="en-CA" sz="2400" dirty="0"/>
          </a:p>
          <a:p>
            <a:pPr marL="800100" lvl="1" indent="-342900">
              <a:buFont typeface="+mj-lt"/>
              <a:buAutoNum type="arabicParenR"/>
            </a:pPr>
            <a:r>
              <a:rPr lang="fr-FR" sz="2400" dirty="0"/>
              <a:t>Salutations et accueil </a:t>
            </a:r>
            <a:endParaRPr lang="fr-FR" sz="2400" dirty="0" smtClean="0"/>
          </a:p>
          <a:p>
            <a:pPr marL="800100" lvl="1" indent="-342900">
              <a:buFont typeface="+mj-lt"/>
              <a:buAutoNum type="arabicParenR"/>
            </a:pPr>
            <a:r>
              <a:rPr lang="fr-FR" sz="2400" dirty="0"/>
              <a:t>Terminologie </a:t>
            </a:r>
            <a:endParaRPr lang="en-CA" sz="2400" dirty="0" smtClean="0"/>
          </a:p>
          <a:p>
            <a:pPr marL="800100" lvl="1" indent="-342900">
              <a:buFont typeface="+mj-lt"/>
              <a:buAutoNum type="arabicParenR"/>
            </a:pPr>
            <a:r>
              <a:rPr lang="fr-FR" sz="2400" dirty="0"/>
              <a:t>Traduction </a:t>
            </a:r>
            <a:endParaRPr lang="en-CA" sz="2400" dirty="0" smtClean="0"/>
          </a:p>
          <a:p>
            <a:pPr marL="800100" lvl="1" indent="-342900">
              <a:buFont typeface="+mj-lt"/>
              <a:buAutoNum type="arabicParenR"/>
            </a:pPr>
            <a:r>
              <a:rPr lang="fr-FR" sz="2400" dirty="0"/>
              <a:t>Financement </a:t>
            </a:r>
            <a:endParaRPr lang="en-CA" sz="2400" dirty="0"/>
          </a:p>
          <a:p>
            <a:pPr marL="800100" lvl="1" indent="-342900">
              <a:buFont typeface="+mj-lt"/>
              <a:buAutoNum type="arabicParenR"/>
            </a:pPr>
            <a:r>
              <a:rPr lang="fr-FR" sz="2400" dirty="0" smtClean="0"/>
              <a:t>Médias </a:t>
            </a:r>
            <a:r>
              <a:rPr lang="fr-FR" sz="2400" dirty="0"/>
              <a:t>sociaux </a:t>
            </a:r>
            <a:endParaRPr lang="en-CA" dirty="0"/>
          </a:p>
        </p:txBody>
      </p:sp>
      <p:sp>
        <p:nvSpPr>
          <p:cNvPr id="8" name="TextBox 7"/>
          <p:cNvSpPr txBox="1"/>
          <p:nvPr/>
        </p:nvSpPr>
        <p:spPr>
          <a:xfrm>
            <a:off x="533400" y="6039534"/>
            <a:ext cx="8077200" cy="369332"/>
          </a:xfrm>
          <a:prstGeom prst="rect">
            <a:avLst/>
          </a:prstGeom>
          <a:noFill/>
        </p:spPr>
        <p:txBody>
          <a:bodyPr wrap="square" rtlCol="0">
            <a:spAutoFit/>
          </a:bodyPr>
          <a:lstStyle/>
          <a:p>
            <a:r>
              <a:rPr lang="fr-CA" dirty="0" smtClean="0"/>
              <a:t>* Chercher l’astérisque! Elle signifie que des ressources supplémentaires sont à venir.</a:t>
            </a:r>
            <a:endParaRPr lang="en-CA" dirty="0" smtClean="0"/>
          </a:p>
        </p:txBody>
      </p:sp>
    </p:spTree>
    <p:extLst>
      <p:ext uri="{BB962C8B-B14F-4D97-AF65-F5344CB8AC3E}">
        <p14:creationId xmlns:p14="http://schemas.microsoft.com/office/powerpoint/2010/main" val="12910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hape 67"/>
          <p:cNvSpPr txBox="1">
            <a:spLocks/>
          </p:cNvSpPr>
          <p:nvPr/>
        </p:nvSpPr>
        <p:spPr>
          <a:xfrm>
            <a:off x="2150348" y="1440856"/>
            <a:ext cx="4843303" cy="229294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defTabSz="457200">
              <a:defRPr sz="3600">
                <a:latin typeface="Arial Narrow"/>
                <a:ea typeface="Arial Narrow"/>
                <a:cs typeface="Arial Narrow"/>
                <a:sym typeface="Arial Narrow"/>
              </a:defRPr>
            </a:lvl1pPr>
            <a:lvl2pPr defTabSz="457200">
              <a:defRPr sz="3600">
                <a:latin typeface="Calibri"/>
                <a:ea typeface="Calibri"/>
                <a:cs typeface="Calibri"/>
                <a:sym typeface="Calibri"/>
              </a:defRPr>
            </a:lvl2pPr>
            <a:lvl3pPr defTabSz="457200">
              <a:defRPr sz="3600">
                <a:latin typeface="Calibri"/>
                <a:ea typeface="Calibri"/>
                <a:cs typeface="Calibri"/>
                <a:sym typeface="Calibri"/>
              </a:defRPr>
            </a:lvl3pPr>
            <a:lvl4pPr defTabSz="457200">
              <a:defRPr sz="3600">
                <a:latin typeface="Calibri"/>
                <a:ea typeface="Calibri"/>
                <a:cs typeface="Calibri"/>
                <a:sym typeface="Calibri"/>
              </a:defRPr>
            </a:lvl4pPr>
            <a:lvl5pPr defTabSz="457200">
              <a:defRPr sz="3600">
                <a:latin typeface="Calibri"/>
                <a:ea typeface="Calibri"/>
                <a:cs typeface="Calibri"/>
                <a:sym typeface="Calibri"/>
              </a:defRPr>
            </a:lvl5pPr>
            <a:lvl6pPr defTabSz="457200">
              <a:defRPr sz="3600">
                <a:latin typeface="Calibri"/>
                <a:ea typeface="Calibri"/>
                <a:cs typeface="Calibri"/>
                <a:sym typeface="Calibri"/>
              </a:defRPr>
            </a:lvl6pPr>
            <a:lvl7pPr defTabSz="457200">
              <a:defRPr sz="3600">
                <a:latin typeface="Calibri"/>
                <a:ea typeface="Calibri"/>
                <a:cs typeface="Calibri"/>
                <a:sym typeface="Calibri"/>
              </a:defRPr>
            </a:lvl7pPr>
            <a:lvl8pPr defTabSz="457200">
              <a:defRPr sz="3600">
                <a:latin typeface="Calibri"/>
                <a:ea typeface="Calibri"/>
                <a:cs typeface="Calibri"/>
                <a:sym typeface="Calibri"/>
              </a:defRPr>
            </a:lvl8pPr>
            <a:lvl9pPr defTabSz="457200">
              <a:defRPr sz="3600">
                <a:latin typeface="Calibri"/>
                <a:ea typeface="Calibri"/>
                <a:cs typeface="Calibri"/>
                <a:sym typeface="Calibri"/>
              </a:defRPr>
            </a:lvl9pPr>
          </a:lstStyle>
          <a:p>
            <a:pPr algn="ctr"/>
            <a:r>
              <a:rPr lang="en-CA" b="1" dirty="0"/>
              <a:t>Greetings &amp; </a:t>
            </a:r>
            <a:r>
              <a:rPr lang="en-CA" b="1" dirty="0" smtClean="0"/>
              <a:t>Welcomes /</a:t>
            </a:r>
          </a:p>
          <a:p>
            <a:pPr algn="ctr"/>
            <a:r>
              <a:rPr lang="fr-FR" b="1" dirty="0"/>
              <a:t>Salutations et accueil </a:t>
            </a:r>
            <a:endParaRPr lang="en-CA" b="1" kern="0" dirty="0">
              <a:solidFill>
                <a:sysClr val="windowText" lastClr="000000"/>
              </a:solidFill>
            </a:endParaRPr>
          </a:p>
        </p:txBody>
      </p:sp>
      <p:sp>
        <p:nvSpPr>
          <p:cNvPr id="4" name="TextBox 3"/>
          <p:cNvSpPr txBox="1"/>
          <p:nvPr/>
        </p:nvSpPr>
        <p:spPr>
          <a:xfrm>
            <a:off x="2286000" y="3334941"/>
            <a:ext cx="4038600" cy="1846659"/>
          </a:xfrm>
          <a:prstGeom prst="rect">
            <a:avLst/>
          </a:prstGeom>
          <a:noFill/>
        </p:spPr>
        <p:txBody>
          <a:bodyPr wrap="square" rtlCol="0">
            <a:spAutoFit/>
          </a:bodyPr>
          <a:lstStyle/>
          <a:p>
            <a:pPr marL="800100" lvl="1" indent="-342900">
              <a:buFont typeface="+mj-lt"/>
              <a:buAutoNum type="arabicParenR"/>
            </a:pPr>
            <a:r>
              <a:rPr lang="en-CA" sz="2400" dirty="0" err="1" smtClean="0"/>
              <a:t>Accueil</a:t>
            </a:r>
            <a:r>
              <a:rPr lang="en-CA" sz="2400" dirty="0" smtClean="0"/>
              <a:t> </a:t>
            </a:r>
            <a:r>
              <a:rPr lang="en-CA" sz="2400" dirty="0" err="1" smtClean="0"/>
              <a:t>en</a:t>
            </a:r>
            <a:r>
              <a:rPr lang="en-CA" sz="2400" dirty="0" smtClean="0"/>
              <a:t> </a:t>
            </a:r>
            <a:r>
              <a:rPr lang="en-CA" sz="2400" dirty="0" err="1" smtClean="0"/>
              <a:t>personne</a:t>
            </a:r>
            <a:endParaRPr lang="en-CA" sz="2400" dirty="0" smtClean="0"/>
          </a:p>
          <a:p>
            <a:pPr marL="800100" lvl="1" indent="-342900">
              <a:buFont typeface="+mj-lt"/>
              <a:buAutoNum type="arabicParenR"/>
            </a:pPr>
            <a:r>
              <a:rPr lang="en-CA" sz="2400" dirty="0" err="1" smtClean="0"/>
              <a:t>Accueil</a:t>
            </a:r>
            <a:r>
              <a:rPr lang="en-CA" sz="2400" dirty="0" smtClean="0"/>
              <a:t> au </a:t>
            </a:r>
            <a:r>
              <a:rPr lang="en-CA" sz="2400" dirty="0" err="1" smtClean="0"/>
              <a:t>téléphone</a:t>
            </a:r>
            <a:endParaRPr lang="en-CA" sz="2400" dirty="0" smtClean="0"/>
          </a:p>
          <a:p>
            <a:pPr marL="800100" lvl="1" indent="-342900">
              <a:buFont typeface="+mj-lt"/>
              <a:buAutoNum type="arabicParenR"/>
            </a:pPr>
            <a:r>
              <a:rPr lang="en-CA" sz="2400" dirty="0" err="1" smtClean="0"/>
              <a:t>Réunions</a:t>
            </a:r>
            <a:endParaRPr lang="en-CA" sz="2400" dirty="0" smtClean="0"/>
          </a:p>
          <a:p>
            <a:pPr marL="800100" lvl="1" indent="-342900">
              <a:buFont typeface="+mj-lt"/>
              <a:buAutoNum type="arabicParenR"/>
            </a:pPr>
            <a:r>
              <a:rPr lang="en-CA" sz="2400" dirty="0" smtClean="0"/>
              <a:t>Courriels et </a:t>
            </a:r>
            <a:r>
              <a:rPr lang="en-CA" sz="2400" dirty="0" err="1" smtClean="0"/>
              <a:t>bo</a:t>
            </a:r>
            <a:r>
              <a:rPr lang="fr-FR" sz="2400" dirty="0" err="1" smtClean="0"/>
              <a:t>îte</a:t>
            </a:r>
            <a:r>
              <a:rPr lang="fr-FR" sz="2400" dirty="0" smtClean="0"/>
              <a:t> vocale</a:t>
            </a:r>
            <a:endParaRPr lang="en-CA" sz="2400" dirty="0"/>
          </a:p>
          <a:p>
            <a:endParaRPr lang="en-CA" dirty="0"/>
          </a:p>
        </p:txBody>
      </p:sp>
      <p:pic>
        <p:nvPicPr>
          <p:cNvPr id="5" name="Image 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1371600" cy="1295400"/>
          </a:xfrm>
          <a:prstGeom prst="rect">
            <a:avLst/>
          </a:prstGeom>
          <a:noFill/>
          <a:ln>
            <a:noFill/>
          </a:ln>
        </p:spPr>
      </p:pic>
      <p:pic>
        <p:nvPicPr>
          <p:cNvPr id="6" name="Image 2"/>
          <p:cNvPicPr/>
          <p:nvPr/>
        </p:nvPicPr>
        <p:blipFill>
          <a:blip r:embed="rId4">
            <a:extLst>
              <a:ext uri="{28A0092B-C50C-407E-A947-70E740481C1C}">
                <a14:useLocalDpi xmlns:a14="http://schemas.microsoft.com/office/drawing/2010/main" val="0"/>
              </a:ext>
            </a:extLst>
          </a:blip>
          <a:srcRect/>
          <a:stretch>
            <a:fillRect/>
          </a:stretch>
        </p:blipFill>
        <p:spPr bwMode="auto">
          <a:xfrm>
            <a:off x="7162801" y="1704702"/>
            <a:ext cx="1295400" cy="1267097"/>
          </a:xfrm>
          <a:prstGeom prst="rect">
            <a:avLst/>
          </a:prstGeom>
          <a:noFill/>
          <a:ln>
            <a:noFill/>
          </a:ln>
        </p:spPr>
      </p:pic>
    </p:spTree>
    <p:extLst>
      <p:ext uri="{BB962C8B-B14F-4D97-AF65-F5344CB8AC3E}">
        <p14:creationId xmlns:p14="http://schemas.microsoft.com/office/powerpoint/2010/main" val="350382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81000" y="1676400"/>
            <a:ext cx="4800600" cy="4493538"/>
          </a:xfrm>
          <a:prstGeom prst="rect">
            <a:avLst/>
          </a:prstGeom>
          <a:noFill/>
        </p:spPr>
        <p:txBody>
          <a:bodyPr wrap="square" rtlCol="0">
            <a:spAutoFit/>
          </a:bodyPr>
          <a:lstStyle/>
          <a:p>
            <a:r>
              <a:rPr lang="en-CA" sz="3200" b="1" dirty="0" err="1" smtClean="0"/>
              <a:t>Accueil</a:t>
            </a:r>
            <a:r>
              <a:rPr lang="en-CA" sz="3200" b="1" dirty="0" smtClean="0"/>
              <a:t> </a:t>
            </a:r>
            <a:r>
              <a:rPr lang="en-CA" sz="3200" b="1" dirty="0" err="1" smtClean="0"/>
              <a:t>en</a:t>
            </a:r>
            <a:r>
              <a:rPr lang="en-CA" sz="3200" b="1" dirty="0" smtClean="0"/>
              <a:t> </a:t>
            </a:r>
            <a:r>
              <a:rPr lang="en-CA" sz="3200" b="1" dirty="0" err="1" smtClean="0"/>
              <a:t>personne</a:t>
            </a:r>
            <a:endParaRPr lang="en-CA" sz="3200" b="1" dirty="0" smtClean="0"/>
          </a:p>
          <a:p>
            <a:pPr marL="285750" lvl="0" indent="-285750">
              <a:buFont typeface="Arial" panose="020B0604020202020204" pitchFamily="34" charset="0"/>
              <a:buChar char="•"/>
            </a:pPr>
            <a:endParaRPr lang="en-CA" dirty="0" smtClean="0"/>
          </a:p>
          <a:p>
            <a:pPr marL="285750" lvl="0" indent="-285750">
              <a:buFont typeface="Arial" panose="020B0604020202020204" pitchFamily="34" charset="0"/>
              <a:buChar char="•"/>
            </a:pPr>
            <a:r>
              <a:rPr lang="fr-CA" dirty="0"/>
              <a:t>Accueillez vos </a:t>
            </a:r>
            <a:r>
              <a:rPr lang="fr-CA" dirty="0" smtClean="0"/>
              <a:t>visiteurs </a:t>
            </a:r>
            <a:r>
              <a:rPr lang="fr-CA" dirty="0"/>
              <a:t>dans les deux langues officielles et poursuivez la conversation dans la langue officielle choisie par </a:t>
            </a:r>
            <a:r>
              <a:rPr lang="fr-CA" dirty="0" smtClean="0"/>
              <a:t>la personne.</a:t>
            </a:r>
          </a:p>
          <a:p>
            <a:pPr marL="285750" lvl="0" indent="-285750">
              <a:buFont typeface="Arial" panose="020B0604020202020204" pitchFamily="34" charset="0"/>
              <a:buChar char="•"/>
            </a:pPr>
            <a:r>
              <a:rPr lang="en-CA" dirty="0" err="1" smtClean="0"/>
              <a:t>Identifiez</a:t>
            </a:r>
            <a:r>
              <a:rPr lang="en-CA" dirty="0" smtClean="0"/>
              <a:t> des </a:t>
            </a:r>
            <a:r>
              <a:rPr lang="en-CA" dirty="0" err="1" smtClean="0"/>
              <a:t>employés</a:t>
            </a:r>
            <a:r>
              <a:rPr lang="en-CA" dirty="0" smtClean="0"/>
              <a:t> </a:t>
            </a:r>
            <a:r>
              <a:rPr lang="en-CA" dirty="0" err="1" smtClean="0"/>
              <a:t>bilingues</a:t>
            </a:r>
            <a:r>
              <a:rPr lang="en-CA" dirty="0" smtClean="0"/>
              <a:t>.</a:t>
            </a:r>
            <a:endParaRPr lang="en-CA" dirty="0"/>
          </a:p>
          <a:p>
            <a:pPr marL="285750" lvl="0" indent="-285750">
              <a:buFont typeface="Arial" panose="020B0604020202020204" pitchFamily="34" charset="0"/>
              <a:buChar char="•"/>
            </a:pPr>
            <a:r>
              <a:rPr lang="fr-CA" dirty="0" smtClean="0"/>
              <a:t>Songez </a:t>
            </a:r>
            <a:r>
              <a:rPr lang="fr-CA" dirty="0"/>
              <a:t>à doter </a:t>
            </a:r>
            <a:r>
              <a:rPr lang="fr-CA" dirty="0" smtClean="0"/>
              <a:t>le poste de réceptionniste avec </a:t>
            </a:r>
            <a:r>
              <a:rPr lang="fr-CA" dirty="0"/>
              <a:t>un employé bilingue</a:t>
            </a:r>
            <a:r>
              <a:rPr lang="en-CA" dirty="0" smtClean="0"/>
              <a:t>.</a:t>
            </a:r>
            <a:endParaRPr lang="en-CA" dirty="0"/>
          </a:p>
          <a:p>
            <a:pPr marL="285750" lvl="0" indent="-285750">
              <a:buFont typeface="Arial" panose="020B0604020202020204" pitchFamily="34" charset="0"/>
              <a:buChar char="•"/>
            </a:pPr>
            <a:r>
              <a:rPr lang="fr-CA" dirty="0"/>
              <a:t>Conservez à portée de la main une liste d'employés </a:t>
            </a:r>
            <a:r>
              <a:rPr lang="fr-CA" dirty="0" smtClean="0"/>
              <a:t>bilingues</a:t>
            </a:r>
            <a:r>
              <a:rPr lang="en-CA" dirty="0" smtClean="0"/>
              <a:t>.</a:t>
            </a:r>
            <a:endParaRPr lang="en-CA" dirty="0"/>
          </a:p>
          <a:p>
            <a:pPr marL="285750" lvl="0" indent="-285750">
              <a:buFont typeface="Arial" panose="020B0604020202020204" pitchFamily="34" charset="0"/>
              <a:buChar char="•"/>
            </a:pPr>
            <a:r>
              <a:rPr lang="fr-CA" dirty="0"/>
              <a:t>Créez une atmosphère bilingue</a:t>
            </a:r>
            <a:r>
              <a:rPr lang="en-CA" dirty="0" smtClean="0"/>
              <a:t>. </a:t>
            </a:r>
          </a:p>
          <a:p>
            <a:pPr marL="285750" lvl="0" indent="-285750">
              <a:buFont typeface="Arial" panose="020B0604020202020204" pitchFamily="34" charset="0"/>
              <a:buChar char="•"/>
            </a:pPr>
            <a:r>
              <a:rPr lang="fr-CA" dirty="0"/>
              <a:t>Assurez-vous </a:t>
            </a:r>
            <a:r>
              <a:rPr lang="fr-CA" dirty="0" smtClean="0"/>
              <a:t>qu’un symbole indiquant à vos visiteurs </a:t>
            </a:r>
            <a:r>
              <a:rPr lang="fr-CA" dirty="0"/>
              <a:t>que vous parlez les deux langues </a:t>
            </a:r>
            <a:r>
              <a:rPr lang="fr-CA" dirty="0" smtClean="0"/>
              <a:t>officielles soit bien visible.*</a:t>
            </a:r>
          </a:p>
          <a:p>
            <a:pPr lvl="0" algn="r"/>
            <a:endParaRPr lang="fr-CA" sz="1000" dirty="0" smtClean="0"/>
          </a:p>
          <a:p>
            <a:pPr lvl="0" algn="r"/>
            <a:r>
              <a:rPr lang="fr-CA" sz="1000" dirty="0" smtClean="0"/>
              <a:t>Source: </a:t>
            </a:r>
            <a:r>
              <a:rPr lang="fr-CA" sz="1000" i="1" dirty="0" smtClean="0"/>
              <a:t>Vers une organisation bilingue </a:t>
            </a:r>
            <a:r>
              <a:rPr lang="fr-CA" sz="1000" dirty="0" smtClean="0"/>
              <a:t>– Ministère du Patrimoine canadien</a:t>
            </a:r>
            <a:endParaRPr lang="en-CA" sz="1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508" y="2819400"/>
            <a:ext cx="3292188" cy="2397464"/>
          </a:xfrm>
          <a:prstGeom prst="rect">
            <a:avLst/>
          </a:prstGeom>
        </p:spPr>
      </p:pic>
    </p:spTree>
    <p:extLst>
      <p:ext uri="{BB962C8B-B14F-4D97-AF65-F5344CB8AC3E}">
        <p14:creationId xmlns:p14="http://schemas.microsoft.com/office/powerpoint/2010/main" val="404803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52400" y="1905000"/>
            <a:ext cx="4191000" cy="4678204"/>
          </a:xfrm>
          <a:prstGeom prst="rect">
            <a:avLst/>
          </a:prstGeom>
          <a:noFill/>
        </p:spPr>
        <p:txBody>
          <a:bodyPr wrap="square" rtlCol="0">
            <a:spAutoFit/>
          </a:bodyPr>
          <a:lstStyle/>
          <a:p>
            <a:pPr marL="285750" lvl="0" indent="-285750">
              <a:buFont typeface="Arial" panose="020B0604020202020204" pitchFamily="34" charset="0"/>
              <a:buChar char="•"/>
            </a:pPr>
            <a:r>
              <a:rPr lang="fr-CA" dirty="0" smtClean="0"/>
              <a:t>Répondez </a:t>
            </a:r>
            <a:r>
              <a:rPr lang="fr-CA" dirty="0"/>
              <a:t>au téléphone dans les deux langues officielles </a:t>
            </a:r>
            <a:endParaRPr lang="fr-CA" dirty="0" smtClean="0"/>
          </a:p>
          <a:p>
            <a:pPr marL="285750" lvl="0" indent="-285750">
              <a:buFont typeface="Arial" panose="020B0604020202020204" pitchFamily="34" charset="0"/>
              <a:buChar char="•"/>
            </a:pPr>
            <a:r>
              <a:rPr lang="fr-CA" dirty="0" smtClean="0"/>
              <a:t>Conservez </a:t>
            </a:r>
            <a:r>
              <a:rPr lang="fr-CA" dirty="0"/>
              <a:t>une liste de « phrases clés » à portée de la main près du </a:t>
            </a:r>
            <a:r>
              <a:rPr lang="fr-CA" dirty="0" smtClean="0"/>
              <a:t>téléphone.*</a:t>
            </a:r>
          </a:p>
          <a:p>
            <a:pPr marL="285750" lvl="0" indent="-285750">
              <a:buFont typeface="Arial" panose="020B0604020202020204" pitchFamily="34" charset="0"/>
              <a:buChar char="•"/>
            </a:pPr>
            <a:r>
              <a:rPr lang="fr-CA" dirty="0"/>
              <a:t>Identifiez les personnes bilingues de votre </a:t>
            </a:r>
            <a:r>
              <a:rPr lang="fr-CA" dirty="0" smtClean="0"/>
              <a:t>organisation</a:t>
            </a:r>
            <a:r>
              <a:rPr lang="en-CA" dirty="0" smtClean="0"/>
              <a:t>. </a:t>
            </a:r>
          </a:p>
          <a:p>
            <a:pPr marL="285750" lvl="0" indent="-285750">
              <a:buFont typeface="Arial" panose="020B0604020202020204" pitchFamily="34" charset="0"/>
              <a:buChar char="•"/>
            </a:pPr>
            <a:r>
              <a:rPr lang="fr-CA" dirty="0" smtClean="0"/>
              <a:t>Assurez-vous que la messagerie vocale est enregistrée dans les deux langues officielles.</a:t>
            </a:r>
          </a:p>
          <a:p>
            <a:pPr marL="285750" lvl="0" indent="-285750">
              <a:buFont typeface="Arial" panose="020B0604020202020204" pitchFamily="34" charset="0"/>
              <a:buChar char="•"/>
            </a:pPr>
            <a:r>
              <a:rPr lang="fr-CA" dirty="0" smtClean="0"/>
              <a:t>Si </a:t>
            </a:r>
            <a:r>
              <a:rPr lang="fr-CA" dirty="0"/>
              <a:t>votre organisation n'a pas de réceptionniste ou est incapable de combler ce poste avec une personne bilingue, songez à diriger les appels vers une messagerie vocale </a:t>
            </a:r>
            <a:r>
              <a:rPr lang="fr-CA" dirty="0" smtClean="0"/>
              <a:t>bilingue</a:t>
            </a:r>
            <a:r>
              <a:rPr lang="en-CA" dirty="0" smtClean="0"/>
              <a:t>.</a:t>
            </a:r>
          </a:p>
          <a:p>
            <a:pPr marL="285750" lvl="0" indent="-285750">
              <a:buFont typeface="Arial" panose="020B0604020202020204" pitchFamily="34" charset="0"/>
              <a:buChar char="•"/>
            </a:pPr>
            <a:endParaRPr lang="en-CA" dirty="0" smtClean="0"/>
          </a:p>
          <a:p>
            <a:pPr algn="r"/>
            <a:r>
              <a:rPr lang="fr-CA" sz="1000" dirty="0"/>
              <a:t>Source: </a:t>
            </a:r>
            <a:r>
              <a:rPr lang="fr-CA" sz="1000" i="1" dirty="0"/>
              <a:t>Vers une organisation bilingue </a:t>
            </a:r>
            <a:r>
              <a:rPr lang="fr-CA" sz="1000" dirty="0"/>
              <a:t>– Ministère du Patrimoine </a:t>
            </a:r>
            <a:r>
              <a:rPr lang="fr-CA" sz="1000" dirty="0" smtClean="0"/>
              <a:t>canadien</a:t>
            </a:r>
            <a:endParaRPr lang="en-CA" sz="1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048000"/>
            <a:ext cx="4419600" cy="2463800"/>
          </a:xfrm>
          <a:prstGeom prst="rect">
            <a:avLst/>
          </a:prstGeom>
        </p:spPr>
      </p:pic>
      <p:sp>
        <p:nvSpPr>
          <p:cNvPr id="5" name="TextBox 4"/>
          <p:cNvSpPr txBox="1"/>
          <p:nvPr/>
        </p:nvSpPr>
        <p:spPr>
          <a:xfrm>
            <a:off x="304800" y="1271826"/>
            <a:ext cx="7162800" cy="861774"/>
          </a:xfrm>
          <a:prstGeom prst="rect">
            <a:avLst/>
          </a:prstGeom>
          <a:noFill/>
        </p:spPr>
        <p:txBody>
          <a:bodyPr wrap="square" rtlCol="0">
            <a:spAutoFit/>
          </a:bodyPr>
          <a:lstStyle/>
          <a:p>
            <a:pPr lvl="0"/>
            <a:r>
              <a:rPr lang="en-CA" sz="3200" b="1" dirty="0" err="1"/>
              <a:t>Réception</a:t>
            </a:r>
            <a:r>
              <a:rPr lang="en-CA" sz="3200" b="1" dirty="0"/>
              <a:t> </a:t>
            </a:r>
            <a:r>
              <a:rPr lang="en-CA" sz="3200" b="1" dirty="0" err="1"/>
              <a:t>téléphonique</a:t>
            </a:r>
            <a:endParaRPr lang="en-CA" sz="3200" b="1" dirty="0"/>
          </a:p>
          <a:p>
            <a:endParaRPr lang="en-US" dirty="0"/>
          </a:p>
        </p:txBody>
      </p:sp>
    </p:spTree>
    <p:extLst>
      <p:ext uri="{BB962C8B-B14F-4D97-AF65-F5344CB8AC3E}">
        <p14:creationId xmlns:p14="http://schemas.microsoft.com/office/powerpoint/2010/main" val="2228058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600200"/>
            <a:ext cx="3985830" cy="4648200"/>
          </a:xfrm>
          <a:prstGeom prst="rect">
            <a:avLst/>
          </a:prstGeom>
        </p:spPr>
      </p:pic>
    </p:spTree>
    <p:extLst>
      <p:ext uri="{BB962C8B-B14F-4D97-AF65-F5344CB8AC3E}">
        <p14:creationId xmlns:p14="http://schemas.microsoft.com/office/powerpoint/2010/main" val="286264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RC powerpoint image grey no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533400" y="1554063"/>
            <a:ext cx="8305800" cy="4770537"/>
          </a:xfrm>
          <a:prstGeom prst="rect">
            <a:avLst/>
          </a:prstGeom>
          <a:noFill/>
        </p:spPr>
        <p:txBody>
          <a:bodyPr wrap="square" rtlCol="0">
            <a:spAutoFit/>
          </a:bodyPr>
          <a:lstStyle/>
          <a:p>
            <a:r>
              <a:rPr lang="en-US" sz="3200" b="1" dirty="0" err="1" smtClean="0"/>
              <a:t>Réunions</a:t>
            </a:r>
            <a:r>
              <a:rPr lang="en-US" sz="3200" b="1" dirty="0" smtClean="0"/>
              <a:t> </a:t>
            </a:r>
            <a:r>
              <a:rPr lang="en-US" sz="3200" b="1" dirty="0" err="1" smtClean="0"/>
              <a:t>bilingues</a:t>
            </a:r>
            <a:r>
              <a:rPr lang="en-US" sz="3200" b="1" dirty="0" smtClean="0"/>
              <a:t> – 10 suggestions</a:t>
            </a:r>
          </a:p>
          <a:p>
            <a:pPr marL="800100" lvl="1" indent="-342900">
              <a:buFont typeface="+mj-lt"/>
              <a:buAutoNum type="arabicPeriod"/>
            </a:pPr>
            <a:endParaRPr lang="fr-CA" sz="1600" dirty="0" smtClean="0"/>
          </a:p>
          <a:p>
            <a:pPr marL="800100" lvl="1" indent="-342900">
              <a:buFont typeface="+mj-lt"/>
              <a:buAutoNum type="arabicPeriod"/>
            </a:pPr>
            <a:r>
              <a:rPr lang="fr-CA" sz="1600" dirty="0" smtClean="0"/>
              <a:t>Envoyer </a:t>
            </a:r>
            <a:r>
              <a:rPr lang="fr-CA" sz="1600" dirty="0"/>
              <a:t>une invitation </a:t>
            </a:r>
            <a:r>
              <a:rPr lang="fr-CA" sz="1600" dirty="0" smtClean="0"/>
              <a:t>bilingue.</a:t>
            </a:r>
          </a:p>
          <a:p>
            <a:pPr marL="800100" lvl="1" indent="-342900">
              <a:buFont typeface="+mj-lt"/>
              <a:buAutoNum type="arabicPeriod"/>
            </a:pPr>
            <a:r>
              <a:rPr lang="fr-CA" sz="1600" dirty="0"/>
              <a:t>Transmettez tous les documents simultanément </a:t>
            </a:r>
            <a:r>
              <a:rPr lang="fr-CA" sz="1600" dirty="0" smtClean="0"/>
              <a:t>en </a:t>
            </a:r>
            <a:r>
              <a:rPr lang="fr-CA" sz="1600" dirty="0"/>
              <a:t>français et en </a:t>
            </a:r>
            <a:r>
              <a:rPr lang="fr-CA" sz="1600" dirty="0" smtClean="0"/>
              <a:t>anglais.</a:t>
            </a:r>
          </a:p>
          <a:p>
            <a:pPr marL="800100" lvl="1" indent="-342900">
              <a:buFont typeface="+mj-lt"/>
              <a:buAutoNum type="arabicPeriod"/>
            </a:pPr>
            <a:r>
              <a:rPr lang="fr-FR" sz="1600" dirty="0"/>
              <a:t>Souvenez-vous que le fait d’avoir certains participants unilingues ne vous empêche pas de tenir une réunion </a:t>
            </a:r>
            <a:r>
              <a:rPr lang="fr-FR" sz="1600" dirty="0" smtClean="0"/>
              <a:t>bilingue.</a:t>
            </a:r>
          </a:p>
          <a:p>
            <a:pPr marL="800100" lvl="1" indent="-342900">
              <a:buFont typeface="+mj-lt"/>
              <a:buAutoNum type="arabicPeriod"/>
            </a:pPr>
            <a:r>
              <a:rPr lang="fr-FR" sz="1600" dirty="0"/>
              <a:t>Demandez à une personne bilingue de coprésider la réunion si vous n’êtes pas en mesure de présider la réunion dans votre langue </a:t>
            </a:r>
            <a:r>
              <a:rPr lang="fr-FR" sz="1600" dirty="0" smtClean="0"/>
              <a:t>seconde.</a:t>
            </a:r>
          </a:p>
          <a:p>
            <a:pPr marL="800100" lvl="1" indent="-342900">
              <a:buFont typeface="+mj-lt"/>
              <a:buAutoNum type="arabicPeriod"/>
            </a:pPr>
            <a:r>
              <a:rPr lang="fr-FR" sz="1600" dirty="0"/>
              <a:t>Ouvrez la réunion en souhaitant la bienvenue aux participants dans les deux langues </a:t>
            </a:r>
            <a:r>
              <a:rPr lang="fr-FR" sz="1600" dirty="0" smtClean="0"/>
              <a:t>officielles.</a:t>
            </a:r>
          </a:p>
          <a:p>
            <a:pPr marL="800100" lvl="1" indent="-342900">
              <a:buFont typeface="+mj-lt"/>
              <a:buAutoNum type="arabicPeriod"/>
            </a:pPr>
            <a:r>
              <a:rPr lang="fr-FR" sz="1600" dirty="0"/>
              <a:t>Annoncez dès le début de la réunion que les participants sont libres d’utiliser la langue officielle de leur </a:t>
            </a:r>
            <a:r>
              <a:rPr lang="fr-FR" sz="1600" dirty="0" smtClean="0"/>
              <a:t>choix.</a:t>
            </a:r>
          </a:p>
          <a:p>
            <a:pPr marL="800100" lvl="1" indent="-342900">
              <a:buFont typeface="+mj-lt"/>
              <a:buAutoNum type="arabicPeriod"/>
            </a:pPr>
            <a:r>
              <a:rPr lang="fr-FR" sz="1600" dirty="0"/>
              <a:t>Résumez les propos, de temps en temps, si nécessaire, en utilisant le français et l’anglais à tour de </a:t>
            </a:r>
            <a:r>
              <a:rPr lang="fr-FR" sz="1600" dirty="0" smtClean="0"/>
              <a:t>rôle.</a:t>
            </a:r>
          </a:p>
          <a:p>
            <a:pPr marL="800100" lvl="1" indent="-342900">
              <a:buFont typeface="+mj-lt"/>
              <a:buAutoNum type="arabicPeriod"/>
            </a:pPr>
            <a:r>
              <a:rPr lang="fr-FR" sz="1600" dirty="0"/>
              <a:t>Invitez les participants à demander des éclaircissements, s’il y a </a:t>
            </a:r>
            <a:r>
              <a:rPr lang="fr-FR" sz="1600" dirty="0" smtClean="0"/>
              <a:t>lieu.</a:t>
            </a:r>
          </a:p>
          <a:p>
            <a:pPr marL="800100" lvl="1" indent="-342900">
              <a:buFont typeface="+mj-lt"/>
              <a:buAutoNum type="arabicPeriod"/>
            </a:pPr>
            <a:r>
              <a:rPr lang="fr-FR" sz="1600" dirty="0"/>
              <a:t>Donnez à toutes les idées la même importance, qu’elles soient exprimées en français ou en </a:t>
            </a:r>
            <a:r>
              <a:rPr lang="fr-FR" sz="1600" dirty="0" smtClean="0"/>
              <a:t>anglais.</a:t>
            </a:r>
          </a:p>
          <a:p>
            <a:pPr marL="800100" lvl="1" indent="-342900">
              <a:buFont typeface="+mj-lt"/>
              <a:buAutoNum type="arabicPeriod"/>
            </a:pPr>
            <a:r>
              <a:rPr lang="fr-FR" sz="1600" dirty="0"/>
              <a:t>Demandez aux participants de la réunion bilingue de vous donner leurs </a:t>
            </a:r>
            <a:r>
              <a:rPr lang="fr-FR" sz="1600" dirty="0" smtClean="0"/>
              <a:t>impressions.</a:t>
            </a:r>
            <a:endParaRPr lang="en-CA" sz="1600" dirty="0"/>
          </a:p>
        </p:txBody>
      </p:sp>
      <p:sp>
        <p:nvSpPr>
          <p:cNvPr id="15" name="Rectangle 14"/>
          <p:cNvSpPr/>
          <p:nvPr/>
        </p:nvSpPr>
        <p:spPr>
          <a:xfrm>
            <a:off x="4953000" y="6400800"/>
            <a:ext cx="4572000" cy="430887"/>
          </a:xfrm>
          <a:prstGeom prst="rect">
            <a:avLst/>
          </a:prstGeom>
        </p:spPr>
        <p:txBody>
          <a:bodyPr>
            <a:spAutoFit/>
          </a:bodyPr>
          <a:lstStyle/>
          <a:p>
            <a:r>
              <a:rPr lang="en-CA" sz="1100" i="1" dirty="0"/>
              <a:t>Source: </a:t>
            </a:r>
            <a:r>
              <a:rPr lang="fr-CA" sz="1100" i="1" dirty="0"/>
              <a:t>s</a:t>
            </a:r>
            <a:r>
              <a:rPr lang="fr-CA" sz="1100" i="1" dirty="0" smtClean="0"/>
              <a:t>ite </a:t>
            </a:r>
            <a:r>
              <a:rPr lang="fr-CA" sz="1100" i="1" dirty="0"/>
              <a:t>Web du Secrétariat du Conseil du Trésor du Canada </a:t>
            </a:r>
            <a:endParaRPr lang="en-CA" sz="1100" dirty="0"/>
          </a:p>
          <a:p>
            <a:endParaRPr lang="en-CA" sz="1100" dirty="0"/>
          </a:p>
        </p:txBody>
      </p:sp>
    </p:spTree>
    <p:extLst>
      <p:ext uri="{BB962C8B-B14F-4D97-AF65-F5344CB8AC3E}">
        <p14:creationId xmlns:p14="http://schemas.microsoft.com/office/powerpoint/2010/main" val="1250498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27514</TotalTime>
  <Words>2102</Words>
  <Application>Microsoft Office PowerPoint</Application>
  <PresentationFormat>On-screen Show (4:3)</PresentationFormat>
  <Paragraphs>306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Martin Boileau   Martin Boileau a été nommé directeur général de Sport Canada, au ministère du Patrimoine canadien, en juillet 2009 en prévision des Jeux de Vancouver en 2010.  Avant sa nomination, M. Boileau a été directeur général des communications de janvier 2006 à juillet 2009, et secrétaire général au ministère du Patrimoine canadien de septembre 2002 à janvier 2006.  Il pratique divers sports comme le cyclisme, la course à pied, le ski alpin et le ski nautique.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nrebel</dc:creator>
  <cp:lastModifiedBy>nrebel</cp:lastModifiedBy>
  <cp:revision>249</cp:revision>
  <cp:lastPrinted>2016-02-19T19:33:10Z</cp:lastPrinted>
  <dcterms:created xsi:type="dcterms:W3CDTF">2016-01-05T15:22:25Z</dcterms:created>
  <dcterms:modified xsi:type="dcterms:W3CDTF">2016-03-01T18:49:21Z</dcterms:modified>
</cp:coreProperties>
</file>