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7" r:id="rId2"/>
    <p:sldId id="258" r:id="rId3"/>
    <p:sldId id="274" r:id="rId4"/>
    <p:sldId id="276" r:id="rId5"/>
    <p:sldId id="270" r:id="rId6"/>
    <p:sldId id="277" r:id="rId7"/>
    <p:sldId id="280" r:id="rId8"/>
    <p:sldId id="279" r:id="rId9"/>
    <p:sldId id="311" r:id="rId10"/>
    <p:sldId id="278" r:id="rId11"/>
    <p:sldId id="312" r:id="rId12"/>
    <p:sldId id="316" r:id="rId13"/>
    <p:sldId id="314" r:id="rId14"/>
    <p:sldId id="269" r:id="rId15"/>
    <p:sldId id="283" r:id="rId16"/>
    <p:sldId id="286" r:id="rId17"/>
    <p:sldId id="285" r:id="rId18"/>
    <p:sldId id="301" r:id="rId19"/>
    <p:sldId id="265" r:id="rId20"/>
    <p:sldId id="289" r:id="rId21"/>
    <p:sldId id="293" r:id="rId22"/>
    <p:sldId id="291" r:id="rId23"/>
    <p:sldId id="288" r:id="rId24"/>
    <p:sldId id="268" r:id="rId25"/>
    <p:sldId id="308" r:id="rId26"/>
    <p:sldId id="315" r:id="rId27"/>
    <p:sldId id="307" r:id="rId28"/>
    <p:sldId id="294" r:id="rId29"/>
    <p:sldId id="298" r:id="rId30"/>
    <p:sldId id="299" r:id="rId31"/>
    <p:sldId id="300" r:id="rId32"/>
    <p:sldId id="309" r:id="rId33"/>
    <p:sldId id="310" r:id="rId34"/>
    <p:sldId id="262" r:id="rId35"/>
    <p:sldId id="260" r:id="rId36"/>
    <p:sldId id="264" r:id="rId37"/>
    <p:sldId id="261"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9"/>
  </p:normalViewPr>
  <p:slideViewPr>
    <p:cSldViewPr>
      <p:cViewPr varScale="1">
        <p:scale>
          <a:sx n="75" d="100"/>
          <a:sy n="75" d="100"/>
        </p:scale>
        <p:origin x="-84"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13" tIns="46656" rIns="93313" bIns="46656" rtlCol="0"/>
          <a:lstStyle>
            <a:lvl1pPr algn="r">
              <a:defRPr sz="1200"/>
            </a:lvl1pPr>
          </a:lstStyle>
          <a:p>
            <a:fld id="{8D7CBCC5-5498-4979-966B-319BBED7C9D0}" type="datetimeFigureOut">
              <a:rPr lang="en-CA" smtClean="0"/>
              <a:t>01/03/2016</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13" tIns="46656" rIns="93313" bIns="46656"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3" tIns="46656" rIns="93313" bIns="46656" rtlCol="0" anchor="b"/>
          <a:lstStyle>
            <a:lvl1pPr algn="r">
              <a:defRPr sz="1200"/>
            </a:lvl1pPr>
          </a:lstStyle>
          <a:p>
            <a:fld id="{713C148A-2D3B-4B3F-BA5B-143118CF9797}" type="slidenum">
              <a:rPr lang="en-CA" smtClean="0"/>
              <a:t>‹#›</a:t>
            </a:fld>
            <a:endParaRPr lang="en-CA"/>
          </a:p>
        </p:txBody>
      </p:sp>
    </p:spTree>
    <p:extLst>
      <p:ext uri="{BB962C8B-B14F-4D97-AF65-F5344CB8AC3E}">
        <p14:creationId xmlns:p14="http://schemas.microsoft.com/office/powerpoint/2010/main" val="18021446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425453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61443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13394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374287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2917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F842FDB-E81A-464B-8661-E3744B0B0DBA}" type="datetimeFigureOut">
              <a:rPr lang="en-CA" smtClean="0"/>
              <a:t>01/03/2016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70648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F842FDB-E81A-464B-8661-E3744B0B0DBA}" type="datetimeFigureOut">
              <a:rPr lang="en-CA" smtClean="0"/>
              <a:t>01/03/2016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6729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F842FDB-E81A-464B-8661-E3744B0B0DBA}" type="datetimeFigureOut">
              <a:rPr lang="en-CA" smtClean="0"/>
              <a:t>01/03/2016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28313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2FDB-E81A-464B-8661-E3744B0B0DBA}" type="datetimeFigureOut">
              <a:rPr lang="en-CA" smtClean="0"/>
              <a:t>01/03/2016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28455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42FDB-E81A-464B-8661-E3744B0B0DBA}" type="datetimeFigureOut">
              <a:rPr lang="en-CA" smtClean="0"/>
              <a:t>01/03/2016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68631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42FDB-E81A-464B-8661-E3744B0B0DBA}" type="datetimeFigureOut">
              <a:rPr lang="en-CA" smtClean="0"/>
              <a:t>01/03/2016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305965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42FDB-E81A-464B-8661-E3744B0B0DBA}" type="datetimeFigureOut">
              <a:rPr lang="en-CA" smtClean="0"/>
              <a:t>01/03/2016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4F61A-CB04-48E6-AC1D-3EDFC1755E2D}" type="slidenum">
              <a:rPr lang="en-CA" smtClean="0"/>
              <a:t>‹#›</a:t>
            </a:fld>
            <a:endParaRPr lang="en-CA"/>
          </a:p>
        </p:txBody>
      </p:sp>
    </p:spTree>
    <p:extLst>
      <p:ext uri="{BB962C8B-B14F-4D97-AF65-F5344CB8AC3E}">
        <p14:creationId xmlns:p14="http://schemas.microsoft.com/office/powerpoint/2010/main" val="4148240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mailto:pmetuzals@speedskating.ca" TargetMode="External"/><Relationship Id="rId3" Type="http://schemas.openxmlformats.org/officeDocument/2006/relationships/hyperlink" Target="mailto:CGosselin-Despres@paralympic.ca" TargetMode="External"/><Relationship Id="rId7" Type="http://schemas.openxmlformats.org/officeDocument/2006/relationships/image" Target="file://localhost/cid/image001.png@01CFA691.F84B0AD0"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paralympique.ca/" TargetMode="External"/><Relationship Id="rId4" Type="http://schemas.openxmlformats.org/officeDocument/2006/relationships/hyperlink" Target="http://www.paralympic.ca/" TargetMode="External"/><Relationship Id="rId9" Type="http://schemas.openxmlformats.org/officeDocument/2006/relationships/image" Target="../media/image12.tiff"/></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noslangues-ourlanguages.gc.ca/index-eng.php"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hyperlink" Target="http://publications.gc.ca/site/eng/9.583879/publication.html" TargetMode="External"/><Relationship Id="rId3" Type="http://schemas.openxmlformats.org/officeDocument/2006/relationships/hyperlink" Target="http://publications.gc.ca/site/eng/9.582437/publication.html" TargetMode="External"/><Relationship Id="rId7" Type="http://schemas.openxmlformats.org/officeDocument/2006/relationships/hyperlink" Target="http://www.btb.termiumplus.gc.ca/tpv2alpha/alpha-eng.html?lang=eng&amp;srchtxt=&amp;i=1&amp;index=alt&amp;codom2nd=1&amp;page=publications/soccer-eng"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publications.gc.ca/site/eng/9.674413/publication.html" TargetMode="External"/><Relationship Id="rId5" Type="http://schemas.openxmlformats.org/officeDocument/2006/relationships/hyperlink" Target="http://www.lexique-jo.org/beijin/" TargetMode="External"/><Relationship Id="rId4" Type="http://schemas.openxmlformats.org/officeDocument/2006/relationships/hyperlink" Target="http://www.lexique-jo.org/2012/index1.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ocol-clo.gc.ca/html/stu_etu_032011_e.php" TargetMode="External"/><Relationship Id="rId3" Type="http://schemas.openxmlformats.org/officeDocument/2006/relationships/hyperlink" Target="http://communications.pch.gc.ca/guides/style_f.cfm" TargetMode="External"/><Relationship Id="rId7" Type="http://schemas.openxmlformats.org/officeDocument/2006/relationships/hyperlink" Target="http://www.pch.gc.ca/special/guide/index-eng.cfm"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www.francophonie.org/IMG/pdf/OIFGuide_UK_BD.pdf" TargetMode="External"/><Relationship Id="rId5" Type="http://schemas.openxmlformats.org/officeDocument/2006/relationships/hyperlink" Target="http://www.ocol-clo.gc.ca/html/guide_032011_e.php" TargetMode="External"/><Relationship Id="rId4" Type="http://schemas.openxmlformats.org/officeDocument/2006/relationships/hyperlink" Target="http://communications.pch.gc.ca/guides/style_e.cf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tins.org/index.php?option=com_content&amp;view=article&amp;id=93&amp;Itemid=98&amp;lang=en"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www.noslangues-ourlanguages.gc.ca/index-eng.php" TargetMode="External"/><Relationship Id="rId4" Type="http://schemas.openxmlformats.org/officeDocument/2006/relationships/hyperlink" Target="http://www.atio.on.ca/services/contract.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uottawa.ca/associations/acet/prog_membr.htm#Programme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pch.gc.ca/eng/1267548087384/1254192746896"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FootballCanada/info/?tab=page_info"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CDNParalympics/timeline?ref=page_internal"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synchrocanada/videos?ref=page_internal"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stagram.com/sportcanada/"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bit.ly/1Zcz2pP"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debrag@sirc.ca" TargetMode="External"/><Relationship Id="rId7"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hyperlink" Target="mailto:Jaimie.earley@canada.ca" TargetMode="External"/><Relationship Id="rId4" Type="http://schemas.openxmlformats.org/officeDocument/2006/relationships/hyperlink" Target="mailto:marci@sportottawa.c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rc.ca/webinar/5-creative-ways-incorporate-official-languages-sport-organization-budge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0000"/>
          </a:schemeClr>
        </a:solidFill>
        <a:effectLst/>
      </p:bgPr>
    </p:bg>
    <p:spTree>
      <p:nvGrpSpPr>
        <p:cNvPr id="1" name=""/>
        <p:cNvGrpSpPr/>
        <p:nvPr/>
      </p:nvGrpSpPr>
      <p:grpSpPr>
        <a:xfrm>
          <a:off x="0" y="0"/>
          <a:ext cx="0" cy="0"/>
          <a:chOff x="0" y="0"/>
          <a:chExt cx="0" cy="0"/>
        </a:xfrm>
      </p:grpSpPr>
      <p:pic>
        <p:nvPicPr>
          <p:cNvPr id="6147" name="Picture 3" descr="P:\Communication\Webinars\Official Languages\Graphics\Final graphics\Final Versions\OfficialLanguages74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9163050" cy="3714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4419600"/>
            <a:ext cx="7543800" cy="2246769"/>
          </a:xfrm>
          <a:prstGeom prst="rect">
            <a:avLst/>
          </a:prstGeom>
          <a:noFill/>
        </p:spPr>
        <p:txBody>
          <a:bodyPr wrap="square" rtlCol="0">
            <a:spAutoFit/>
          </a:bodyPr>
          <a:lstStyle/>
          <a:p>
            <a:pPr algn="ctr"/>
            <a:r>
              <a:rPr lang="en-US" sz="2800" dirty="0" smtClean="0">
                <a:solidFill>
                  <a:schemeClr val="bg1"/>
                </a:solidFill>
              </a:rPr>
              <a:t>5 Creative Ways to Integrate Official Languages on a Sport Organization Budget </a:t>
            </a:r>
          </a:p>
          <a:p>
            <a:pPr algn="ctr"/>
            <a:endParaRPr lang="en-US" sz="2800" dirty="0" smtClean="0">
              <a:solidFill>
                <a:schemeClr val="bg1"/>
              </a:solidFill>
            </a:endParaRPr>
          </a:p>
          <a:p>
            <a:pPr algn="ctr"/>
            <a:r>
              <a:rPr lang="fr-FR" sz="2800" dirty="0" smtClean="0">
                <a:solidFill>
                  <a:schemeClr val="bg1"/>
                </a:solidFill>
              </a:rPr>
              <a:t>Cinq </a:t>
            </a:r>
            <a:r>
              <a:rPr lang="fr-FR" sz="2800" dirty="0">
                <a:solidFill>
                  <a:schemeClr val="bg1"/>
                </a:solidFill>
              </a:rPr>
              <a:t>moyens créatifs d’intégrer les langues officielles au budget d’un organisme de sport</a:t>
            </a:r>
            <a:endParaRPr lang="en-CA" sz="2800" dirty="0">
              <a:solidFill>
                <a:schemeClr val="bg1"/>
              </a:solidFill>
            </a:endParaRPr>
          </a:p>
        </p:txBody>
      </p:sp>
    </p:spTree>
    <p:extLst>
      <p:ext uri="{BB962C8B-B14F-4D97-AF65-F5344CB8AC3E}">
        <p14:creationId xmlns:p14="http://schemas.microsoft.com/office/powerpoint/2010/main" val="348402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514600" y="2667000"/>
            <a:ext cx="5257800" cy="2800767"/>
          </a:xfrm>
          <a:prstGeom prst="rect">
            <a:avLst/>
          </a:prstGeom>
          <a:noFill/>
        </p:spPr>
        <p:txBody>
          <a:bodyPr wrap="square" rtlCol="0">
            <a:spAutoFit/>
          </a:bodyPr>
          <a:lstStyle/>
          <a:p>
            <a:r>
              <a:rPr lang="en-US" sz="3200" b="1" dirty="0" smtClean="0"/>
              <a:t>Email &amp; Voicemail</a:t>
            </a:r>
          </a:p>
          <a:p>
            <a:pPr marL="342900" indent="-342900">
              <a:buFont typeface="+mj-lt"/>
              <a:buAutoNum type="arabicParenR"/>
            </a:pPr>
            <a:endParaRPr lang="en-US" dirty="0" smtClean="0"/>
          </a:p>
          <a:p>
            <a:pPr marL="800100" lvl="1" indent="-342900">
              <a:buFont typeface="+mj-lt"/>
              <a:buAutoNum type="arabicParenR"/>
            </a:pPr>
            <a:r>
              <a:rPr lang="en-US" dirty="0" smtClean="0"/>
              <a:t>Email </a:t>
            </a:r>
          </a:p>
          <a:p>
            <a:pPr lvl="1"/>
            <a:r>
              <a:rPr lang="en-US" dirty="0"/>
              <a:t>	</a:t>
            </a:r>
            <a:r>
              <a:rPr lang="en-US" dirty="0" err="1" smtClean="0"/>
              <a:t>i</a:t>
            </a:r>
            <a:r>
              <a:rPr lang="en-US" dirty="0" smtClean="0"/>
              <a:t>. Signature Bloc *</a:t>
            </a:r>
          </a:p>
          <a:p>
            <a:pPr lvl="1"/>
            <a:r>
              <a:rPr lang="en-US" dirty="0"/>
              <a:t>	</a:t>
            </a:r>
            <a:r>
              <a:rPr lang="en-US" dirty="0" smtClean="0"/>
              <a:t>ii. Out-of-office Employee *</a:t>
            </a:r>
          </a:p>
          <a:p>
            <a:pPr lvl="1"/>
            <a:r>
              <a:rPr lang="en-US" dirty="0" smtClean="0"/>
              <a:t>2)   Voicemail</a:t>
            </a:r>
          </a:p>
          <a:p>
            <a:pPr marL="1314450" lvl="2" indent="-400050">
              <a:buFont typeface="+mj-lt"/>
              <a:buAutoNum type="romanLcPeriod"/>
            </a:pPr>
            <a:r>
              <a:rPr lang="en-US" dirty="0" smtClean="0"/>
              <a:t>Regular Message *</a:t>
            </a:r>
          </a:p>
          <a:p>
            <a:pPr marL="1314450" lvl="2" indent="-400050">
              <a:buFont typeface="+mj-lt"/>
              <a:buAutoNum type="romanLcPeriod"/>
            </a:pPr>
            <a:r>
              <a:rPr lang="en-US" dirty="0" smtClean="0"/>
              <a:t>Short-term Absence *</a:t>
            </a:r>
          </a:p>
          <a:p>
            <a:pPr lvl="1"/>
            <a:endParaRPr lang="en-CA" dirty="0"/>
          </a:p>
        </p:txBody>
      </p:sp>
    </p:spTree>
    <p:extLst>
      <p:ext uri="{BB962C8B-B14F-4D97-AF65-F5344CB8AC3E}">
        <p14:creationId xmlns:p14="http://schemas.microsoft.com/office/powerpoint/2010/main" val="286264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extBox 3"/>
          <p:cNvSpPr txBox="1"/>
          <p:nvPr/>
        </p:nvSpPr>
        <p:spPr>
          <a:xfrm>
            <a:off x="304800" y="1295400"/>
            <a:ext cx="5029201" cy="861774"/>
          </a:xfrm>
          <a:prstGeom prst="rect">
            <a:avLst/>
          </a:prstGeom>
          <a:noFill/>
        </p:spPr>
        <p:txBody>
          <a:bodyPr wrap="square" rtlCol="0">
            <a:spAutoFit/>
          </a:bodyPr>
          <a:lstStyle/>
          <a:p>
            <a:r>
              <a:rPr lang="en-US" sz="3200" b="1" dirty="0" smtClean="0"/>
              <a:t>Email Signature Samples</a:t>
            </a:r>
          </a:p>
          <a:p>
            <a:pPr marL="342900" indent="-342900">
              <a:buFont typeface="+mj-lt"/>
              <a:buAutoNum type="arabicParenR"/>
            </a:pPr>
            <a:endParaRPr lang="en-US" dirty="0" smtClean="0"/>
          </a:p>
        </p:txBody>
      </p:sp>
      <p:sp>
        <p:nvSpPr>
          <p:cNvPr id="5" name="TextBox 4"/>
          <p:cNvSpPr txBox="1"/>
          <p:nvPr/>
        </p:nvSpPr>
        <p:spPr>
          <a:xfrm>
            <a:off x="228600" y="2151995"/>
            <a:ext cx="3124200" cy="4401205"/>
          </a:xfrm>
          <a:prstGeom prst="rect">
            <a:avLst/>
          </a:prstGeom>
          <a:noFill/>
        </p:spPr>
        <p:txBody>
          <a:bodyPr wrap="square" rtlCol="0">
            <a:spAutoFit/>
          </a:bodyPr>
          <a:lstStyle/>
          <a:p>
            <a:r>
              <a:rPr lang="en-CA" sz="1400" b="1" u="sng" dirty="0"/>
              <a:t>Bloc de signature / Signature Bloc</a:t>
            </a:r>
            <a:endParaRPr lang="en-CA" sz="1400" dirty="0"/>
          </a:p>
          <a:p>
            <a:r>
              <a:rPr lang="en-CA" sz="1400" dirty="0"/>
              <a:t> </a:t>
            </a:r>
          </a:p>
          <a:p>
            <a:r>
              <a:rPr lang="en-CA" sz="1400" dirty="0"/>
              <a:t> </a:t>
            </a:r>
            <a:r>
              <a:rPr lang="en-CA" sz="1400" b="1" dirty="0" smtClean="0"/>
              <a:t>Nom </a:t>
            </a:r>
            <a:r>
              <a:rPr lang="en-CA" sz="1400" b="1" dirty="0"/>
              <a:t>de </a:t>
            </a:r>
            <a:r>
              <a:rPr lang="en-CA" sz="1400" b="1" dirty="0" err="1"/>
              <a:t>l’employé</a:t>
            </a:r>
            <a:r>
              <a:rPr lang="en-CA" sz="1400" b="1" dirty="0"/>
              <a:t> / Employee’s name</a:t>
            </a:r>
            <a:r>
              <a:rPr lang="en-CA" sz="1400" dirty="0"/>
              <a:t/>
            </a:r>
            <a:br>
              <a:rPr lang="en-CA" sz="1400" dirty="0"/>
            </a:br>
            <a:r>
              <a:rPr lang="en-CA" sz="1400" b="1" dirty="0"/>
              <a:t>Titre du poste</a:t>
            </a:r>
            <a:r>
              <a:rPr lang="en-CA" sz="1400" dirty="0"/>
              <a:t> | </a:t>
            </a:r>
            <a:r>
              <a:rPr lang="en-CA" sz="1400" b="1" dirty="0"/>
              <a:t>Position title</a:t>
            </a:r>
            <a:r>
              <a:rPr lang="en-CA" sz="1400" dirty="0"/>
              <a:t/>
            </a:r>
            <a:br>
              <a:rPr lang="en-CA" sz="1400" dirty="0"/>
            </a:br>
            <a:r>
              <a:rPr lang="en-CA" sz="1400" b="1" dirty="0"/>
              <a:t>Direction</a:t>
            </a:r>
            <a:r>
              <a:rPr lang="en-CA" sz="1400" dirty="0"/>
              <a:t> | </a:t>
            </a:r>
            <a:r>
              <a:rPr lang="en-CA" sz="1400" b="1" dirty="0"/>
              <a:t>Division</a:t>
            </a:r>
            <a:r>
              <a:rPr lang="en-CA" sz="1400" dirty="0"/>
              <a:t/>
            </a:r>
            <a:br>
              <a:rPr lang="en-CA" sz="1400" dirty="0"/>
            </a:br>
            <a:r>
              <a:rPr lang="en-CA" sz="1400" dirty="0"/>
              <a:t>Sport Canada </a:t>
            </a:r>
            <a:br>
              <a:rPr lang="en-CA" sz="1400" dirty="0"/>
            </a:br>
            <a:r>
              <a:rPr lang="en-CA" sz="1400" dirty="0" err="1"/>
              <a:t>Ministère</a:t>
            </a:r>
            <a:r>
              <a:rPr lang="en-CA" sz="1400" dirty="0"/>
              <a:t> du </a:t>
            </a:r>
            <a:r>
              <a:rPr lang="en-CA" sz="1400" dirty="0" err="1"/>
              <a:t>Patrimoine</a:t>
            </a:r>
            <a:r>
              <a:rPr lang="en-CA" sz="1400" dirty="0"/>
              <a:t> </a:t>
            </a:r>
            <a:r>
              <a:rPr lang="en-CA" sz="1400" dirty="0" err="1"/>
              <a:t>canadien</a:t>
            </a:r>
            <a:r>
              <a:rPr lang="en-CA" sz="1400" dirty="0"/>
              <a:t> | Department of Canadian Heritage </a:t>
            </a:r>
            <a:br>
              <a:rPr lang="en-CA" sz="1400" dirty="0"/>
            </a:br>
            <a:r>
              <a:rPr lang="en-CA" sz="1400" dirty="0"/>
              <a:t>15, rue Eddy, 16e </a:t>
            </a:r>
            <a:r>
              <a:rPr lang="en-CA" sz="1400" dirty="0" err="1"/>
              <a:t>étage</a:t>
            </a:r>
            <a:r>
              <a:rPr lang="en-CA" sz="1400" dirty="0"/>
              <a:t> | 15 Eddy Street, 16th floor</a:t>
            </a:r>
            <a:br>
              <a:rPr lang="en-CA" sz="1400" dirty="0"/>
            </a:br>
            <a:r>
              <a:rPr lang="en-CA" sz="1400" dirty="0"/>
              <a:t>Gatineau (Québec), K1A 0M5 | Gatineau, Quebec, K1A 0M5</a:t>
            </a:r>
          </a:p>
          <a:p>
            <a:r>
              <a:rPr lang="fr-CA" sz="1400" b="1" dirty="0"/>
              <a:t>adresse courriel / email </a:t>
            </a:r>
            <a:r>
              <a:rPr lang="fr-CA" sz="1400" b="1" dirty="0" err="1"/>
              <a:t>address</a:t>
            </a:r>
            <a:r>
              <a:rPr lang="fr-CA" sz="1400" dirty="0"/>
              <a:t/>
            </a:r>
            <a:br>
              <a:rPr lang="fr-CA" sz="1400" dirty="0"/>
            </a:br>
            <a:r>
              <a:rPr lang="fr-CA" sz="1400" dirty="0"/>
              <a:t>Téléphone | </a:t>
            </a:r>
            <a:r>
              <a:rPr lang="fr-CA" sz="1400" dirty="0" err="1"/>
              <a:t>Telephone</a:t>
            </a:r>
            <a:r>
              <a:rPr lang="fr-CA" sz="1400" dirty="0"/>
              <a:t> : </a:t>
            </a:r>
            <a:r>
              <a:rPr lang="fr-CA" sz="1400" b="1" dirty="0"/>
              <a:t>XX</a:t>
            </a:r>
            <a:r>
              <a:rPr lang="fr-CA" sz="1400" dirty="0"/>
              <a:t/>
            </a:r>
            <a:br>
              <a:rPr lang="fr-CA" sz="1400" dirty="0"/>
            </a:br>
            <a:r>
              <a:rPr lang="fr-CA" sz="1400" dirty="0"/>
              <a:t>Télécopieur | Facsimile : </a:t>
            </a:r>
            <a:r>
              <a:rPr lang="fr-CA" sz="1400" b="1" dirty="0"/>
              <a:t>XX</a:t>
            </a:r>
            <a:r>
              <a:rPr lang="fr-CA" sz="1400" dirty="0"/>
              <a:t/>
            </a:r>
            <a:br>
              <a:rPr lang="fr-CA" sz="1400" dirty="0"/>
            </a:br>
            <a:r>
              <a:rPr lang="fr-CA" sz="1400" dirty="0"/>
              <a:t>Téléimprimeur (sans frais) | </a:t>
            </a:r>
            <a:r>
              <a:rPr lang="fr-CA" sz="1400" dirty="0" err="1"/>
              <a:t>Teletypewriter</a:t>
            </a:r>
            <a:r>
              <a:rPr lang="fr-CA" sz="1400" dirty="0"/>
              <a:t> (</a:t>
            </a:r>
            <a:r>
              <a:rPr lang="fr-CA" sz="1400" dirty="0" err="1"/>
              <a:t>toll</a:t>
            </a:r>
            <a:r>
              <a:rPr lang="fr-CA" sz="1400" dirty="0"/>
              <a:t>-free) : 1-888-997-3123</a:t>
            </a:r>
            <a:br>
              <a:rPr lang="fr-CA" sz="1400" dirty="0"/>
            </a:br>
            <a:r>
              <a:rPr lang="fr-CA" sz="1400" dirty="0"/>
              <a:t>Gouvernement du Canada | </a:t>
            </a:r>
            <a:r>
              <a:rPr lang="fr-CA" sz="1400" dirty="0" err="1"/>
              <a:t>Government</a:t>
            </a:r>
            <a:r>
              <a:rPr lang="fr-CA" sz="1400" dirty="0"/>
              <a:t> of </a:t>
            </a:r>
            <a:r>
              <a:rPr lang="fr-CA" sz="1400" dirty="0" smtClean="0"/>
              <a:t>Canada</a:t>
            </a:r>
            <a:endParaRPr lang="en-CA" sz="1400" dirty="0"/>
          </a:p>
        </p:txBody>
      </p:sp>
      <p:sp>
        <p:nvSpPr>
          <p:cNvPr id="8" name="Rectangle 7"/>
          <p:cNvSpPr/>
          <p:nvPr/>
        </p:nvSpPr>
        <p:spPr>
          <a:xfrm>
            <a:off x="4608443" y="2147618"/>
            <a:ext cx="4611756" cy="1649682"/>
          </a:xfrm>
          <a:prstGeom prst="rect">
            <a:avLst/>
          </a:prstGeom>
        </p:spPr>
        <p:txBody>
          <a:bodyPr wrap="square">
            <a:spAutoFit/>
          </a:bodyPr>
          <a:lstStyle/>
          <a:p>
            <a:pPr>
              <a:lnSpc>
                <a:spcPct val="115000"/>
              </a:lnSpc>
              <a:spcAft>
                <a:spcPts val="1200"/>
              </a:spcAft>
            </a:pPr>
            <a:r>
              <a:rPr lang="en-CA" sz="1100" b="1" dirty="0">
                <a:solidFill>
                  <a:srgbClr val="1F497D"/>
                </a:solidFill>
                <a:latin typeface="Arial" charset="0"/>
                <a:ea typeface="Calibri" charset="0"/>
                <a:cs typeface="Times New Roman" charset="0"/>
              </a:rPr>
              <a:t>Catherine </a:t>
            </a:r>
            <a:r>
              <a:rPr lang="en-CA" sz="1100" b="1" dirty="0" err="1">
                <a:solidFill>
                  <a:srgbClr val="1F497D"/>
                </a:solidFill>
                <a:latin typeface="Arial" charset="0"/>
                <a:ea typeface="Calibri" charset="0"/>
                <a:cs typeface="Times New Roman" charset="0"/>
              </a:rPr>
              <a:t>Gosselin-Després</a:t>
            </a:r>
            <a:r>
              <a:rPr lang="en-CA" sz="1100" b="1" dirty="0">
                <a:solidFill>
                  <a:srgbClr val="1F497D"/>
                </a:solidFill>
                <a:latin typeface="Arial" charset="0"/>
                <a:ea typeface="Calibri" charset="0"/>
                <a:cs typeface="Times New Roman" charset="0"/>
              </a:rPr>
              <a:t/>
            </a:r>
            <a:br>
              <a:rPr lang="en-CA" sz="1100" b="1" dirty="0">
                <a:solidFill>
                  <a:srgbClr val="1F497D"/>
                </a:solidFill>
                <a:latin typeface="Arial" charset="0"/>
                <a:ea typeface="Calibri" charset="0"/>
                <a:cs typeface="Times New Roman" charset="0"/>
              </a:rPr>
            </a:br>
            <a:r>
              <a:rPr lang="en-CA" sz="1100" b="1" dirty="0">
                <a:solidFill>
                  <a:srgbClr val="1F497D"/>
                </a:solidFill>
                <a:latin typeface="Arial" charset="0"/>
                <a:ea typeface="Calibri" charset="0"/>
                <a:cs typeface="Times New Roman" charset="0"/>
              </a:rPr>
              <a:t>Executive Director, Sport | </a:t>
            </a:r>
            <a:r>
              <a:rPr lang="en-CA" sz="1100" b="1" dirty="0" err="1">
                <a:solidFill>
                  <a:srgbClr val="1F497D"/>
                </a:solidFill>
                <a:latin typeface="Arial" charset="0"/>
                <a:ea typeface="Calibri" charset="0"/>
                <a:cs typeface="Times New Roman" charset="0"/>
              </a:rPr>
              <a:t>Directrice</a:t>
            </a:r>
            <a:r>
              <a:rPr lang="en-CA" sz="1100" b="1" dirty="0">
                <a:solidFill>
                  <a:srgbClr val="1F497D"/>
                </a:solidFill>
                <a:latin typeface="Arial" charset="0"/>
                <a:ea typeface="Calibri" charset="0"/>
                <a:cs typeface="Times New Roman" charset="0"/>
              </a:rPr>
              <a:t> </a:t>
            </a:r>
            <a:r>
              <a:rPr lang="en-CA" sz="1100" b="1" dirty="0" err="1">
                <a:solidFill>
                  <a:srgbClr val="1F497D"/>
                </a:solidFill>
                <a:latin typeface="Arial" charset="0"/>
                <a:ea typeface="Calibri" charset="0"/>
                <a:cs typeface="Times New Roman" charset="0"/>
              </a:rPr>
              <a:t>exécutive</a:t>
            </a:r>
            <a:r>
              <a:rPr lang="en-CA" sz="1100" b="1" dirty="0">
                <a:solidFill>
                  <a:srgbClr val="1F497D"/>
                </a:solidFill>
                <a:latin typeface="Arial" charset="0"/>
                <a:ea typeface="Calibri" charset="0"/>
                <a:cs typeface="Times New Roman" charset="0"/>
              </a:rPr>
              <a:t>, sport</a:t>
            </a:r>
            <a:r>
              <a:rPr lang="en-CA" sz="1100" dirty="0">
                <a:solidFill>
                  <a:srgbClr val="1F497D"/>
                </a:solidFill>
                <a:latin typeface="Arial" charset="0"/>
                <a:ea typeface="Calibri" charset="0"/>
                <a:cs typeface="Times New Roman" charset="0"/>
              </a:rPr>
              <a:t/>
            </a:r>
            <a:br>
              <a:rPr lang="en-CA" sz="1100" dirty="0">
                <a:solidFill>
                  <a:srgbClr val="1F497D"/>
                </a:solidFill>
                <a:latin typeface="Arial" charset="0"/>
                <a:ea typeface="Calibri" charset="0"/>
                <a:cs typeface="Times New Roman" charset="0"/>
              </a:rPr>
            </a:br>
            <a:r>
              <a:rPr lang="en-CA" sz="1100" b="1" dirty="0">
                <a:solidFill>
                  <a:srgbClr val="B0232A"/>
                </a:solidFill>
                <a:latin typeface="Arial" charset="0"/>
                <a:ea typeface="Calibri" charset="0"/>
                <a:cs typeface="Times New Roman" charset="0"/>
              </a:rPr>
              <a:t>Canadian Paralympic Committee | </a:t>
            </a:r>
            <a:r>
              <a:rPr lang="en-CA" sz="1100" b="1" dirty="0" err="1">
                <a:solidFill>
                  <a:srgbClr val="B0232A"/>
                </a:solidFill>
                <a:latin typeface="Arial" charset="0"/>
                <a:ea typeface="Calibri" charset="0"/>
                <a:cs typeface="Times New Roman" charset="0"/>
              </a:rPr>
              <a:t>Comité</a:t>
            </a:r>
            <a:r>
              <a:rPr lang="en-CA" sz="1100" b="1" dirty="0">
                <a:solidFill>
                  <a:srgbClr val="B0232A"/>
                </a:solidFill>
                <a:latin typeface="Arial" charset="0"/>
                <a:ea typeface="Calibri" charset="0"/>
                <a:cs typeface="Times New Roman" charset="0"/>
              </a:rPr>
              <a:t> </a:t>
            </a:r>
            <a:r>
              <a:rPr lang="en-CA" sz="1100" b="1" dirty="0" err="1">
                <a:solidFill>
                  <a:srgbClr val="B0232A"/>
                </a:solidFill>
                <a:latin typeface="Arial" charset="0"/>
                <a:ea typeface="Calibri" charset="0"/>
                <a:cs typeface="Times New Roman" charset="0"/>
              </a:rPr>
              <a:t>paralympique</a:t>
            </a:r>
            <a:r>
              <a:rPr lang="en-CA" sz="1100" b="1" dirty="0">
                <a:solidFill>
                  <a:srgbClr val="B0232A"/>
                </a:solidFill>
                <a:latin typeface="Arial" charset="0"/>
                <a:ea typeface="Calibri" charset="0"/>
                <a:cs typeface="Times New Roman" charset="0"/>
              </a:rPr>
              <a:t> </a:t>
            </a:r>
            <a:r>
              <a:rPr lang="en-CA" sz="1100" b="1" dirty="0" err="1">
                <a:solidFill>
                  <a:srgbClr val="B0232A"/>
                </a:solidFill>
                <a:latin typeface="Arial" charset="0"/>
                <a:ea typeface="Calibri" charset="0"/>
                <a:cs typeface="Times New Roman" charset="0"/>
              </a:rPr>
              <a:t>canadien</a:t>
            </a:r>
            <a:r>
              <a:rPr lang="en-CA" sz="1100" dirty="0">
                <a:solidFill>
                  <a:srgbClr val="B0232A"/>
                </a:solidFill>
                <a:latin typeface="Arial" charset="0"/>
                <a:ea typeface="Calibri" charset="0"/>
                <a:cs typeface="Times New Roman" charset="0"/>
              </a:rPr>
              <a:t/>
            </a:r>
            <a:br>
              <a:rPr lang="en-CA" sz="1100" dirty="0">
                <a:solidFill>
                  <a:srgbClr val="B0232A"/>
                </a:solidFill>
                <a:latin typeface="Arial" charset="0"/>
                <a:ea typeface="Calibri" charset="0"/>
                <a:cs typeface="Times New Roman" charset="0"/>
              </a:rPr>
            </a:br>
            <a:r>
              <a:rPr lang="en-CA" sz="1100" dirty="0">
                <a:solidFill>
                  <a:srgbClr val="1F497D"/>
                </a:solidFill>
                <a:latin typeface="Arial" charset="0"/>
                <a:ea typeface="Calibri" charset="0"/>
                <a:cs typeface="Times New Roman" charset="0"/>
              </a:rPr>
              <a:t>310-225 rue Metcalfe Street | Ottawa, Ontario | Canada K2P 1P9</a:t>
            </a:r>
            <a:br>
              <a:rPr lang="en-CA" sz="1100" dirty="0">
                <a:solidFill>
                  <a:srgbClr val="1F497D"/>
                </a:solidFill>
                <a:latin typeface="Arial" charset="0"/>
                <a:ea typeface="Calibri" charset="0"/>
                <a:cs typeface="Times New Roman" charset="0"/>
              </a:rPr>
            </a:br>
            <a:r>
              <a:rPr lang="en-CA" sz="1100" dirty="0" err="1">
                <a:solidFill>
                  <a:srgbClr val="1F497D"/>
                </a:solidFill>
                <a:latin typeface="Arial" charset="0"/>
                <a:ea typeface="Calibri" charset="0"/>
                <a:cs typeface="Times New Roman" charset="0"/>
              </a:rPr>
              <a:t>tel</a:t>
            </a:r>
            <a:r>
              <a:rPr lang="en-CA" sz="1100" dirty="0">
                <a:solidFill>
                  <a:srgbClr val="1F497D"/>
                </a:solidFill>
                <a:latin typeface="Arial" charset="0"/>
                <a:ea typeface="Calibri" charset="0"/>
                <a:cs typeface="Times New Roman" charset="0"/>
              </a:rPr>
              <a:t> / </a:t>
            </a:r>
            <a:r>
              <a:rPr lang="en-CA" sz="1100" dirty="0" err="1">
                <a:solidFill>
                  <a:srgbClr val="1F497D"/>
                </a:solidFill>
                <a:latin typeface="Arial" charset="0"/>
                <a:ea typeface="Calibri" charset="0"/>
                <a:cs typeface="Times New Roman" charset="0"/>
              </a:rPr>
              <a:t>tél</a:t>
            </a:r>
            <a:r>
              <a:rPr lang="en-CA" sz="1100" dirty="0">
                <a:solidFill>
                  <a:srgbClr val="1F497D"/>
                </a:solidFill>
                <a:latin typeface="Arial" charset="0"/>
                <a:ea typeface="Calibri" charset="0"/>
                <a:cs typeface="Times New Roman" charset="0"/>
              </a:rPr>
              <a:t> 613.569.4333 x241 | cell / </a:t>
            </a:r>
            <a:r>
              <a:rPr lang="en-CA" sz="1100" dirty="0" err="1">
                <a:solidFill>
                  <a:srgbClr val="1F497D"/>
                </a:solidFill>
                <a:latin typeface="Arial" charset="0"/>
                <a:ea typeface="Calibri" charset="0"/>
                <a:cs typeface="Times New Roman" charset="0"/>
              </a:rPr>
              <a:t>cel</a:t>
            </a:r>
            <a:r>
              <a:rPr lang="en-CA" sz="1100" dirty="0">
                <a:solidFill>
                  <a:srgbClr val="1F497D"/>
                </a:solidFill>
                <a:latin typeface="Arial" charset="0"/>
                <a:ea typeface="Calibri" charset="0"/>
                <a:cs typeface="Times New Roman" charset="0"/>
              </a:rPr>
              <a:t> 613.371.2420 | fax / </a:t>
            </a:r>
            <a:r>
              <a:rPr lang="en-CA" sz="1100" dirty="0" err="1">
                <a:solidFill>
                  <a:srgbClr val="1F497D"/>
                </a:solidFill>
                <a:latin typeface="Arial" charset="0"/>
                <a:ea typeface="Calibri" charset="0"/>
                <a:cs typeface="Times New Roman" charset="0"/>
              </a:rPr>
              <a:t>téléc</a:t>
            </a:r>
            <a:r>
              <a:rPr lang="en-CA" sz="1100" dirty="0">
                <a:solidFill>
                  <a:srgbClr val="1F497D"/>
                </a:solidFill>
                <a:latin typeface="Arial" charset="0"/>
                <a:ea typeface="Calibri" charset="0"/>
                <a:cs typeface="Times New Roman" charset="0"/>
              </a:rPr>
              <a:t> 613.569.2777</a:t>
            </a:r>
            <a:br>
              <a:rPr lang="en-CA" sz="1100" dirty="0">
                <a:solidFill>
                  <a:srgbClr val="1F497D"/>
                </a:solidFill>
                <a:latin typeface="Arial" charset="0"/>
                <a:ea typeface="Calibri" charset="0"/>
                <a:cs typeface="Times New Roman" charset="0"/>
              </a:rPr>
            </a:br>
            <a:r>
              <a:rPr lang="en-CA" sz="1100" u="sng" dirty="0">
                <a:solidFill>
                  <a:srgbClr val="1F497D"/>
                </a:solidFill>
                <a:latin typeface="Arial" charset="0"/>
                <a:ea typeface="Calibri" charset="0"/>
                <a:cs typeface="Times New Roman" charset="0"/>
                <a:hlinkClick r:id="rId3"/>
              </a:rPr>
              <a:t>CGosselin-Despres@paralympic.ca</a:t>
            </a:r>
            <a:r>
              <a:rPr lang="en-CA" sz="1100" dirty="0">
                <a:solidFill>
                  <a:srgbClr val="1F497D"/>
                </a:solidFill>
                <a:latin typeface="Arial" charset="0"/>
                <a:ea typeface="Calibri" charset="0"/>
                <a:cs typeface="Times New Roman" charset="0"/>
              </a:rPr>
              <a:t>| </a:t>
            </a:r>
            <a:r>
              <a:rPr lang="en-CA" sz="1100" u="sng" dirty="0">
                <a:solidFill>
                  <a:srgbClr val="1F497D"/>
                </a:solidFill>
                <a:latin typeface="Arial" charset="0"/>
                <a:ea typeface="Calibri" charset="0"/>
                <a:cs typeface="Times New Roman" charset="0"/>
                <a:hlinkClick r:id="rId4"/>
              </a:rPr>
              <a:t>www.paralympic.ca</a:t>
            </a:r>
            <a:r>
              <a:rPr lang="en-CA" sz="1100" dirty="0">
                <a:solidFill>
                  <a:srgbClr val="1F497D"/>
                </a:solidFill>
                <a:latin typeface="Arial" charset="0"/>
                <a:ea typeface="Calibri" charset="0"/>
                <a:cs typeface="Times New Roman" charset="0"/>
              </a:rPr>
              <a:t> | </a:t>
            </a:r>
            <a:r>
              <a:rPr lang="en-CA" sz="1100" u="sng" dirty="0">
                <a:solidFill>
                  <a:srgbClr val="1F497D"/>
                </a:solidFill>
                <a:latin typeface="Arial" charset="0"/>
                <a:ea typeface="Calibri" charset="0"/>
                <a:cs typeface="Times New Roman" charset="0"/>
                <a:hlinkClick r:id="rId5"/>
              </a:rPr>
              <a:t>www.paralympique.ca</a:t>
            </a:r>
            <a:r>
              <a:rPr lang="en-CA" sz="1100" dirty="0">
                <a:solidFill>
                  <a:srgbClr val="1F497D"/>
                </a:solidFill>
                <a:latin typeface="Arial" charset="0"/>
                <a:ea typeface="Calibri" charset="0"/>
                <a:cs typeface="Times New Roman" charset="0"/>
              </a:rPr>
              <a:t> </a:t>
            </a:r>
            <a:endParaRPr lang="en-US" sz="1100" dirty="0">
              <a:effectLst/>
              <a:latin typeface="Calibri" charset="0"/>
              <a:ea typeface="Calibri" charset="0"/>
              <a:cs typeface="Times New Roman" charset="0"/>
            </a:endParaRPr>
          </a:p>
        </p:txBody>
      </p:sp>
      <p:sp>
        <p:nvSpPr>
          <p:cNvPr id="10" name="Rectangle 5"/>
          <p:cNvSpPr>
            <a:spLocks noChangeArrowheads="1"/>
          </p:cNvSpPr>
          <p:nvPr/>
        </p:nvSpPr>
        <p:spPr bwMode="auto">
          <a:xfrm>
            <a:off x="908051" y="128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descr="Description: Description: Description: Description: Description: cpc-logo-vertical"/>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594100" y="2147618"/>
            <a:ext cx="1054100" cy="1041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48199" y="4267200"/>
            <a:ext cx="4953001" cy="1785104"/>
          </a:xfrm>
          <a:prstGeom prst="rect">
            <a:avLst/>
          </a:prstGeom>
          <a:noFill/>
        </p:spPr>
        <p:txBody>
          <a:bodyPr wrap="square" rtlCol="0">
            <a:spAutoFit/>
          </a:bodyPr>
          <a:lstStyle/>
          <a:p>
            <a:r>
              <a:rPr lang="en-CA" sz="1100" dirty="0"/>
              <a:t>Ian Moss</a:t>
            </a:r>
            <a:endParaRPr lang="en-US" sz="1100" dirty="0"/>
          </a:p>
          <a:p>
            <a:r>
              <a:rPr lang="en-CA" sz="1100" dirty="0"/>
              <a:t>Chief Executive Officer/Chef de la Direction</a:t>
            </a:r>
            <a:endParaRPr lang="en-US" sz="1100" dirty="0"/>
          </a:p>
          <a:p>
            <a:r>
              <a:rPr lang="en-CA" sz="1100" dirty="0"/>
              <a:t>Speed Skating Canada – </a:t>
            </a:r>
            <a:r>
              <a:rPr lang="en-CA" sz="1100" dirty="0" err="1"/>
              <a:t>Patinage</a:t>
            </a:r>
            <a:r>
              <a:rPr lang="en-CA" sz="1100" dirty="0"/>
              <a:t> de </a:t>
            </a:r>
            <a:r>
              <a:rPr lang="en-CA" sz="1100" dirty="0" err="1"/>
              <a:t>vitesse</a:t>
            </a:r>
            <a:r>
              <a:rPr lang="en-CA" sz="1100" dirty="0"/>
              <a:t> Canada</a:t>
            </a:r>
            <a:endParaRPr lang="en-US" sz="1100" dirty="0"/>
          </a:p>
          <a:p>
            <a:r>
              <a:rPr lang="en-CA" sz="1100" dirty="0"/>
              <a:t>850 Industrial Ave., Suite 17F</a:t>
            </a:r>
            <a:endParaRPr lang="en-US" sz="1100" dirty="0"/>
          </a:p>
          <a:p>
            <a:r>
              <a:rPr lang="en-CA" sz="1100" dirty="0"/>
              <a:t>Ottawa, ON,  K1G 4K2</a:t>
            </a:r>
            <a:endParaRPr lang="en-US" sz="1100" dirty="0"/>
          </a:p>
          <a:p>
            <a:r>
              <a:rPr lang="en-CA" sz="1100" dirty="0"/>
              <a:t>Tel/</a:t>
            </a:r>
            <a:r>
              <a:rPr lang="en-CA" sz="1100" dirty="0" err="1"/>
              <a:t>Tél</a:t>
            </a:r>
            <a:r>
              <a:rPr lang="en-CA" sz="1100" dirty="0"/>
              <a:t>: 613-260-3669 x 102</a:t>
            </a:r>
            <a:endParaRPr lang="en-US" sz="1100" dirty="0"/>
          </a:p>
          <a:p>
            <a:r>
              <a:rPr lang="en-CA" sz="1100" dirty="0"/>
              <a:t>Cell:  613-791-7479</a:t>
            </a:r>
            <a:endParaRPr lang="en-US" sz="1100" dirty="0"/>
          </a:p>
          <a:p>
            <a:r>
              <a:rPr lang="en-CA" sz="1100" dirty="0"/>
              <a:t>Fax: 613-260-3660</a:t>
            </a:r>
            <a:endParaRPr lang="en-US" sz="1100" dirty="0"/>
          </a:p>
          <a:p>
            <a:r>
              <a:rPr lang="en-CA" sz="1100" dirty="0"/>
              <a:t>Email/</a:t>
            </a:r>
            <a:r>
              <a:rPr lang="en-CA" sz="1100" dirty="0" err="1"/>
              <a:t>Courriel</a:t>
            </a:r>
            <a:r>
              <a:rPr lang="en-CA" sz="1100" dirty="0"/>
              <a:t>:  </a:t>
            </a:r>
            <a:r>
              <a:rPr lang="en-CA" sz="1100" u="sng" dirty="0">
                <a:hlinkClick r:id="rId8"/>
              </a:rPr>
              <a:t>imoss@speedskating.ca</a:t>
            </a:r>
            <a:endParaRPr lang="en-US" sz="1100" dirty="0"/>
          </a:p>
          <a:p>
            <a:r>
              <a:rPr lang="en-CA" sz="1100" dirty="0"/>
              <a:t>“The Relentless Pursuit of Excellence / </a:t>
            </a:r>
            <a:r>
              <a:rPr lang="en-CA" sz="1100" dirty="0" err="1"/>
              <a:t>À</a:t>
            </a:r>
            <a:r>
              <a:rPr lang="en-CA" sz="1100" dirty="0"/>
              <a:t> la </a:t>
            </a:r>
            <a:r>
              <a:rPr lang="en-CA" sz="1100" dirty="0" err="1"/>
              <a:t>conquête</a:t>
            </a:r>
            <a:r>
              <a:rPr lang="en-CA" sz="1100" dirty="0"/>
              <a:t> de </a:t>
            </a:r>
            <a:r>
              <a:rPr lang="en-CA" sz="1100" dirty="0" err="1"/>
              <a:t>l’excellence</a:t>
            </a:r>
            <a:r>
              <a:rPr lang="en-CA" sz="1100" dirty="0"/>
              <a:t>”</a:t>
            </a:r>
            <a:r>
              <a:rPr lang="en-US" sz="1100" dirty="0"/>
              <a:t> </a:t>
            </a:r>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9"/>
          <a:stretch>
            <a:fillRect/>
          </a:stretch>
        </p:blipFill>
        <p:spPr>
          <a:xfrm>
            <a:off x="3733800" y="4345983"/>
            <a:ext cx="914400" cy="1673817"/>
          </a:xfrm>
          <a:prstGeom prst="rect">
            <a:avLst/>
          </a:prstGeom>
        </p:spPr>
      </p:pic>
      <p:pic>
        <p:nvPicPr>
          <p:cNvPr id="1025" name="Picture 1" descr="Description: Description: Description: Description: Description: cpc-logo-verti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54100" cy="104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1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extBox 3"/>
          <p:cNvSpPr txBox="1"/>
          <p:nvPr/>
        </p:nvSpPr>
        <p:spPr>
          <a:xfrm>
            <a:off x="2514600" y="1447800"/>
            <a:ext cx="5029201" cy="861774"/>
          </a:xfrm>
          <a:prstGeom prst="rect">
            <a:avLst/>
          </a:prstGeom>
          <a:noFill/>
        </p:spPr>
        <p:txBody>
          <a:bodyPr wrap="square" rtlCol="0">
            <a:spAutoFit/>
          </a:bodyPr>
          <a:lstStyle/>
          <a:p>
            <a:r>
              <a:rPr lang="en-US" sz="3200" b="1" smtClean="0"/>
              <a:t>Voicemail </a:t>
            </a:r>
            <a:r>
              <a:rPr lang="en-US" sz="3200" b="1" dirty="0" smtClean="0"/>
              <a:t>Samples</a:t>
            </a:r>
          </a:p>
          <a:p>
            <a:pPr marL="342900" indent="-342900">
              <a:buFont typeface="+mj-lt"/>
              <a:buAutoNum type="arabicParenR"/>
            </a:pPr>
            <a:endParaRPr lang="en-US" dirty="0" smtClean="0"/>
          </a:p>
        </p:txBody>
      </p:sp>
      <p:sp>
        <p:nvSpPr>
          <p:cNvPr id="6" name="TextBox 5"/>
          <p:cNvSpPr txBox="1"/>
          <p:nvPr/>
        </p:nvSpPr>
        <p:spPr>
          <a:xfrm>
            <a:off x="990600" y="2514600"/>
            <a:ext cx="7391400" cy="3754874"/>
          </a:xfrm>
          <a:prstGeom prst="rect">
            <a:avLst/>
          </a:prstGeom>
          <a:noFill/>
        </p:spPr>
        <p:txBody>
          <a:bodyPr wrap="square" rtlCol="0">
            <a:spAutoFit/>
          </a:bodyPr>
          <a:lstStyle/>
          <a:p>
            <a:r>
              <a:rPr lang="fr-CA" sz="1400" b="1" u="sng" dirty="0"/>
              <a:t>Boîte vocale – messages réguliers / </a:t>
            </a:r>
            <a:r>
              <a:rPr lang="fr-CA" sz="1400" b="1" u="sng" dirty="0" err="1"/>
              <a:t>Voicemail</a:t>
            </a:r>
            <a:r>
              <a:rPr lang="fr-CA" sz="1400" b="1" u="sng" dirty="0"/>
              <a:t> – Regular Messages</a:t>
            </a:r>
            <a:endParaRPr lang="en-CA" sz="1400" dirty="0"/>
          </a:p>
          <a:p>
            <a:r>
              <a:rPr lang="fr-CA" sz="1400" dirty="0"/>
              <a:t> </a:t>
            </a:r>
            <a:endParaRPr lang="en-CA" sz="1400" dirty="0"/>
          </a:p>
          <a:p>
            <a:r>
              <a:rPr lang="fr-CA" sz="1400" b="1" dirty="0"/>
              <a:t>Option </a:t>
            </a:r>
            <a:r>
              <a:rPr lang="fr-CA" sz="1400" b="1" dirty="0" smtClean="0"/>
              <a:t>1</a:t>
            </a:r>
            <a:endParaRPr lang="en-CA" sz="1400" dirty="0"/>
          </a:p>
          <a:p>
            <a:r>
              <a:rPr lang="fr-CA" sz="1400" dirty="0"/>
              <a:t>Bonjour, ici </a:t>
            </a:r>
            <a:r>
              <a:rPr lang="fr-CA" sz="1400" b="1" dirty="0"/>
              <a:t>votre</a:t>
            </a:r>
            <a:r>
              <a:rPr lang="fr-CA" sz="1400" dirty="0"/>
              <a:t> </a:t>
            </a:r>
            <a:r>
              <a:rPr lang="fr-CA" sz="1400" b="1" dirty="0"/>
              <a:t>nom</a:t>
            </a:r>
            <a:r>
              <a:rPr lang="fr-CA" sz="1400" dirty="0"/>
              <a:t>. Veuillez laisser un message au timbre sonore ou composer le </a:t>
            </a:r>
            <a:r>
              <a:rPr lang="fr-CA" sz="1400" b="1" dirty="0"/>
              <a:t>numéro de téléphone d’un collègue</a:t>
            </a:r>
            <a:r>
              <a:rPr lang="fr-CA" sz="1400" dirty="0"/>
              <a:t> pour parler à </a:t>
            </a:r>
            <a:r>
              <a:rPr lang="fr-CA" sz="1400" b="1" dirty="0"/>
              <a:t>nom du collègue</a:t>
            </a:r>
            <a:r>
              <a:rPr lang="fr-CA" sz="1400" dirty="0"/>
              <a:t>. Merci.</a:t>
            </a:r>
            <a:endParaRPr lang="en-CA" sz="1400" dirty="0"/>
          </a:p>
          <a:p>
            <a:r>
              <a:rPr lang="fr-CA" sz="1400" dirty="0"/>
              <a:t> </a:t>
            </a:r>
            <a:endParaRPr lang="en-CA" sz="1400" dirty="0"/>
          </a:p>
          <a:p>
            <a:r>
              <a:rPr lang="en-CA" sz="1400" dirty="0"/>
              <a:t>Hello, this is </a:t>
            </a:r>
            <a:r>
              <a:rPr lang="en-CA" sz="1400" b="1" dirty="0"/>
              <a:t>your name</a:t>
            </a:r>
            <a:r>
              <a:rPr lang="en-CA" sz="1400" dirty="0"/>
              <a:t>. Please leave a message after the tone or dial </a:t>
            </a:r>
            <a:r>
              <a:rPr lang="en-CA" sz="1400" b="1" dirty="0"/>
              <a:t>a co-worker’s phone number</a:t>
            </a:r>
            <a:r>
              <a:rPr lang="en-CA" sz="1400" dirty="0"/>
              <a:t> to speak to </a:t>
            </a:r>
            <a:r>
              <a:rPr lang="en-CA" sz="1400" b="1" dirty="0"/>
              <a:t>co-worker’s name</a:t>
            </a:r>
            <a:r>
              <a:rPr lang="en-CA" sz="1400" dirty="0"/>
              <a:t>. </a:t>
            </a:r>
            <a:r>
              <a:rPr lang="fr-CA" sz="1400" dirty="0" err="1"/>
              <a:t>Thank</a:t>
            </a:r>
            <a:r>
              <a:rPr lang="fr-CA" sz="1400" dirty="0"/>
              <a:t> </a:t>
            </a:r>
            <a:r>
              <a:rPr lang="fr-CA" sz="1400" dirty="0" err="1"/>
              <a:t>you</a:t>
            </a:r>
            <a:r>
              <a:rPr lang="fr-CA" sz="1400" dirty="0"/>
              <a:t>. </a:t>
            </a:r>
            <a:endParaRPr lang="en-CA" sz="1400" dirty="0"/>
          </a:p>
          <a:p>
            <a:r>
              <a:rPr lang="fr-CA" sz="1400" dirty="0"/>
              <a:t> </a:t>
            </a:r>
            <a:endParaRPr lang="en-CA" sz="1400" dirty="0"/>
          </a:p>
          <a:p>
            <a:r>
              <a:rPr lang="fr-FR" sz="1400" b="1" dirty="0"/>
              <a:t>Option 2</a:t>
            </a:r>
            <a:endParaRPr lang="en-CA" sz="1400" dirty="0"/>
          </a:p>
          <a:p>
            <a:r>
              <a:rPr lang="fr-FR" sz="1400" dirty="0"/>
              <a:t>Bonjour. Vous avez joint </a:t>
            </a:r>
            <a:r>
              <a:rPr lang="fr-FR" sz="1400" b="1" dirty="0"/>
              <a:t>nom</a:t>
            </a:r>
            <a:r>
              <a:rPr lang="fr-FR" sz="1400" dirty="0"/>
              <a:t> de l’Unité </a:t>
            </a:r>
            <a:r>
              <a:rPr lang="fr-FR" sz="1400" b="1" dirty="0"/>
              <a:t>XX</a:t>
            </a:r>
            <a:r>
              <a:rPr lang="fr-FR" sz="1400" dirty="0"/>
              <a:t>. Je suis au bureau mais présentement dans l'impossibilité de prendre votre appel. Veuillez me laisser un message détaillé et je vous rappellerai dès que possible. Merci</a:t>
            </a:r>
            <a:r>
              <a:rPr lang="fr-FR" sz="1400" dirty="0" smtClean="0"/>
              <a:t>.</a:t>
            </a:r>
          </a:p>
          <a:p>
            <a:endParaRPr lang="en-CA" sz="1400" dirty="0"/>
          </a:p>
          <a:p>
            <a:r>
              <a:rPr lang="en-CA" sz="1400" dirty="0"/>
              <a:t>Hello. This is </a:t>
            </a:r>
            <a:r>
              <a:rPr lang="en-CA" sz="1400" b="1" dirty="0"/>
              <a:t>name </a:t>
            </a:r>
            <a:r>
              <a:rPr lang="en-CA" sz="1400" dirty="0"/>
              <a:t>in the </a:t>
            </a:r>
            <a:r>
              <a:rPr lang="en-CA" sz="1400" b="1" dirty="0"/>
              <a:t>XX</a:t>
            </a:r>
            <a:r>
              <a:rPr lang="en-CA" sz="1400" dirty="0"/>
              <a:t> Unit. I am in the office; however I am currently away from my desk. Please leave me a detailed message and I'll return your call as soon as possible. Thank you for calling</a:t>
            </a:r>
            <a:r>
              <a:rPr lang="en-CA" sz="1400" dirty="0" smtClean="0"/>
              <a:t>.</a:t>
            </a:r>
            <a:endParaRPr lang="en-CA" sz="1400" dirty="0"/>
          </a:p>
        </p:txBody>
      </p:sp>
    </p:spTree>
    <p:extLst>
      <p:ext uri="{BB962C8B-B14F-4D97-AF65-F5344CB8AC3E}">
        <p14:creationId xmlns:p14="http://schemas.microsoft.com/office/powerpoint/2010/main" val="52074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Questions &amp; Poll / Questions et </a:t>
            </a:r>
            <a:r>
              <a:rPr lang="en-US" sz="6000" dirty="0" err="1" smtClean="0"/>
              <a:t>sondage</a:t>
            </a:r>
            <a:endParaRPr lang="en-US" sz="6000" dirty="0"/>
          </a:p>
        </p:txBody>
      </p:sp>
    </p:spTree>
    <p:extLst>
      <p:ext uri="{BB962C8B-B14F-4D97-AF65-F5344CB8AC3E}">
        <p14:creationId xmlns:p14="http://schemas.microsoft.com/office/powerpoint/2010/main" val="1225381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350248" y="1362153"/>
            <a:ext cx="6443503" cy="6511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Terminology / </a:t>
            </a:r>
            <a:r>
              <a:rPr lang="fr-FR" dirty="0"/>
              <a:t>Terminologie </a:t>
            </a:r>
            <a:r>
              <a:rPr lang="en-CA" dirty="0" smtClean="0"/>
              <a:t> </a:t>
            </a:r>
            <a:endParaRPr lang="en-CA" b="1" kern="0" dirty="0">
              <a:solidFill>
                <a:sysClr val="windowText" lastClr="000000"/>
              </a:solidFill>
            </a:endParaRPr>
          </a:p>
        </p:txBody>
      </p:sp>
      <p:pic>
        <p:nvPicPr>
          <p:cNvPr id="5" name="Picture 4"/>
          <p:cNvPicPr>
            <a:picLocks noChangeAspect="1"/>
          </p:cNvPicPr>
          <p:nvPr/>
        </p:nvPicPr>
        <p:blipFill>
          <a:blip r:embed="rId3"/>
          <a:stretch>
            <a:fillRect/>
          </a:stretch>
        </p:blipFill>
        <p:spPr>
          <a:xfrm>
            <a:off x="2724149" y="2590800"/>
            <a:ext cx="3695700" cy="2717800"/>
          </a:xfrm>
          <a:prstGeom prst="rect">
            <a:avLst/>
          </a:prstGeom>
        </p:spPr>
      </p:pic>
    </p:spTree>
    <p:extLst>
      <p:ext uri="{BB962C8B-B14F-4D97-AF65-F5344CB8AC3E}">
        <p14:creationId xmlns:p14="http://schemas.microsoft.com/office/powerpoint/2010/main" val="4049187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671797" y="1295400"/>
            <a:ext cx="5800406" cy="11499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a:t>Terminology / </a:t>
            </a:r>
            <a:r>
              <a:rPr lang="fr-FR" dirty="0"/>
              <a:t>Terminologie</a:t>
            </a:r>
            <a:endParaRPr lang="en-CA" b="1" kern="0" dirty="0">
              <a:solidFill>
                <a:sysClr val="windowText" lastClr="000000"/>
              </a:solidFill>
            </a:endParaRPr>
          </a:p>
        </p:txBody>
      </p:sp>
      <p:sp>
        <p:nvSpPr>
          <p:cNvPr id="4" name="TextBox 3"/>
          <p:cNvSpPr txBox="1"/>
          <p:nvPr/>
        </p:nvSpPr>
        <p:spPr>
          <a:xfrm>
            <a:off x="1905000" y="5316141"/>
            <a:ext cx="6824503" cy="1692771"/>
          </a:xfrm>
          <a:prstGeom prst="rect">
            <a:avLst/>
          </a:prstGeom>
          <a:noFill/>
        </p:spPr>
        <p:txBody>
          <a:bodyPr wrap="square" rtlCol="0">
            <a:spAutoFit/>
          </a:bodyPr>
          <a:lstStyle/>
          <a:p>
            <a:r>
              <a:rPr lang="en-US" sz="2400" b="1" dirty="0" smtClean="0"/>
              <a:t>Terminology and Linguistic Data Banks*</a:t>
            </a:r>
          </a:p>
          <a:p>
            <a:endParaRPr lang="en-US" sz="800" dirty="0"/>
          </a:p>
          <a:p>
            <a:r>
              <a:rPr lang="en-US" dirty="0" smtClean="0"/>
              <a:t>Language Portal of Canada </a:t>
            </a:r>
          </a:p>
          <a:p>
            <a:r>
              <a:rPr lang="en-CA" u="sng" dirty="0" smtClean="0">
                <a:hlinkClick r:id="rId3"/>
              </a:rPr>
              <a:t>http</a:t>
            </a:r>
            <a:r>
              <a:rPr lang="en-CA" u="sng" dirty="0">
                <a:hlinkClick r:id="rId3"/>
              </a:rPr>
              <a:t>://</a:t>
            </a:r>
            <a:r>
              <a:rPr lang="en-CA" u="sng" dirty="0" smtClean="0">
                <a:hlinkClick r:id="rId3"/>
              </a:rPr>
              <a:t>www.noslangues-ourlanguages.gc.ca/index-eng.php</a:t>
            </a:r>
            <a:endParaRPr lang="en-CA" u="sng" dirty="0" smtClean="0"/>
          </a:p>
          <a:p>
            <a:endParaRPr lang="en-US" dirty="0" smtClean="0"/>
          </a:p>
          <a:p>
            <a:endParaRPr lang="en-CA" dirty="0"/>
          </a:p>
        </p:txBody>
      </p:sp>
      <p:pic>
        <p:nvPicPr>
          <p:cNvPr id="1026" name="Picture 2" descr="P:\Communication\Webinars\Official Languages\Graphics\portail linguistiq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7189" y="1981200"/>
            <a:ext cx="414129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6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066800" y="1371600"/>
            <a:ext cx="7162800" cy="5955476"/>
          </a:xfrm>
          <a:prstGeom prst="rect">
            <a:avLst/>
          </a:prstGeom>
          <a:noFill/>
        </p:spPr>
        <p:txBody>
          <a:bodyPr wrap="square" rtlCol="0">
            <a:spAutoFit/>
          </a:bodyPr>
          <a:lstStyle/>
          <a:p>
            <a:r>
              <a:rPr lang="en-US" sz="2800" b="1" dirty="0" smtClean="0"/>
              <a:t>Sport Lexicons * </a:t>
            </a:r>
          </a:p>
          <a:p>
            <a:endParaRPr lang="en-US" sz="1100" b="1" dirty="0" smtClean="0"/>
          </a:p>
          <a:p>
            <a:pPr marL="342900" indent="-342900">
              <a:buFont typeface="+mj-lt"/>
              <a:buAutoNum type="arabicParenR"/>
            </a:pPr>
            <a:r>
              <a:rPr lang="en-US" dirty="0" smtClean="0"/>
              <a:t>Sport </a:t>
            </a:r>
            <a:r>
              <a:rPr lang="en-US" dirty="0"/>
              <a:t>Canada Glossary - </a:t>
            </a:r>
            <a:r>
              <a:rPr lang="en-US" dirty="0">
                <a:hlinkClick r:id="rId3"/>
              </a:rPr>
              <a:t>http://</a:t>
            </a:r>
            <a:r>
              <a:rPr lang="en-US" dirty="0" smtClean="0">
                <a:hlinkClick r:id="rId3"/>
              </a:rPr>
              <a:t>publications.gc.ca/site/eng/9.582437/publication.html</a:t>
            </a:r>
            <a:endParaRPr lang="en-US" dirty="0" smtClean="0"/>
          </a:p>
          <a:p>
            <a:pPr marL="342900" indent="-342900">
              <a:buFont typeface="+mj-lt"/>
              <a:buAutoNum type="arabicParenR"/>
            </a:pPr>
            <a:r>
              <a:rPr lang="en-US" dirty="0" smtClean="0"/>
              <a:t>Summer Sports Glossaries:</a:t>
            </a:r>
          </a:p>
          <a:p>
            <a:pPr marL="800100" lvl="1" indent="-342900">
              <a:buFont typeface="+mj-lt"/>
              <a:buAutoNum type="alphaLcPeriod"/>
            </a:pPr>
            <a:r>
              <a:rPr lang="en-US" dirty="0" smtClean="0"/>
              <a:t>Olympic and Paralympic Summer Sports Glossary (London </a:t>
            </a:r>
            <a:r>
              <a:rPr lang="en-US" dirty="0"/>
              <a:t>2012) - </a:t>
            </a:r>
            <a:r>
              <a:rPr lang="en-US" dirty="0">
                <a:hlinkClick r:id="rId4"/>
              </a:rPr>
              <a:t>http://</a:t>
            </a:r>
            <a:r>
              <a:rPr lang="en-US" dirty="0" smtClean="0">
                <a:hlinkClick r:id="rId4"/>
              </a:rPr>
              <a:t>www.lexique-jo.org/2012/index1.html</a:t>
            </a:r>
            <a:endParaRPr lang="en-US" dirty="0" smtClean="0"/>
          </a:p>
          <a:p>
            <a:pPr marL="800100" lvl="1" indent="-342900">
              <a:buFont typeface="+mj-lt"/>
              <a:buAutoNum type="alphaLcPeriod"/>
            </a:pPr>
            <a:r>
              <a:rPr lang="en-US" dirty="0" smtClean="0"/>
              <a:t>Olympic and Paralympic Summer Sports Glossary </a:t>
            </a:r>
            <a:r>
              <a:rPr lang="en-US" dirty="0"/>
              <a:t>(Beijing 2008) - </a:t>
            </a:r>
            <a:r>
              <a:rPr lang="en-US" dirty="0">
                <a:hlinkClick r:id="rId5"/>
              </a:rPr>
              <a:t>http://www.lexique-jo.org/beijin</a:t>
            </a:r>
            <a:r>
              <a:rPr lang="en-US" dirty="0" smtClean="0">
                <a:hlinkClick r:id="rId5"/>
              </a:rPr>
              <a:t>/</a:t>
            </a:r>
            <a:endParaRPr lang="en-US" dirty="0" smtClean="0"/>
          </a:p>
          <a:p>
            <a:pPr marL="800100" lvl="1" indent="-342900">
              <a:buFont typeface="+mj-lt"/>
              <a:buAutoNum type="alphaLcPeriod"/>
            </a:pPr>
            <a:r>
              <a:rPr lang="en-US" dirty="0" smtClean="0"/>
              <a:t>Pan-African Glossary of Sports (2005) - </a:t>
            </a:r>
            <a:r>
              <a:rPr lang="en-CA" u="sng" dirty="0">
                <a:hlinkClick r:id="rId6"/>
              </a:rPr>
              <a:t>http://</a:t>
            </a:r>
            <a:r>
              <a:rPr lang="en-CA" u="sng" dirty="0" smtClean="0">
                <a:hlinkClick r:id="rId6"/>
              </a:rPr>
              <a:t>publications.gc.ca/site/eng/9.674413/publication.html</a:t>
            </a:r>
            <a:endParaRPr lang="en-CA" u="sng" dirty="0" smtClean="0"/>
          </a:p>
          <a:p>
            <a:pPr marL="800100" lvl="1" indent="-342900">
              <a:buFont typeface="+mj-lt"/>
              <a:buAutoNum type="alphaLcPeriod"/>
            </a:pPr>
            <a:r>
              <a:rPr lang="en-US" dirty="0"/>
              <a:t>Soccer Glossary - </a:t>
            </a:r>
            <a:r>
              <a:rPr lang="en-US" dirty="0">
                <a:hlinkClick r:id="rId7"/>
              </a:rPr>
              <a:t>http://www.btb.termiumplus.gc.ca/tpv2alpha/alpha-eng.html?lang=eng&amp;srchtxt=&amp;</a:t>
            </a:r>
            <a:r>
              <a:rPr lang="en-US" dirty="0" smtClean="0">
                <a:hlinkClick r:id="rId7"/>
              </a:rPr>
              <a:t>i=1&amp;index=alt&amp;codom2nd=1&amp;page=publications/soccer-eng</a:t>
            </a:r>
            <a:endParaRPr lang="en-US" dirty="0"/>
          </a:p>
          <a:p>
            <a:pPr marL="342900" indent="-342900">
              <a:buFont typeface="+mj-lt"/>
              <a:buAutoNum type="arabicParenR"/>
            </a:pPr>
            <a:r>
              <a:rPr lang="en-US" dirty="0" smtClean="0"/>
              <a:t>Winter Sports </a:t>
            </a:r>
            <a:r>
              <a:rPr lang="en-US" dirty="0"/>
              <a:t>Glossaries</a:t>
            </a:r>
            <a:r>
              <a:rPr lang="en-US" dirty="0" smtClean="0"/>
              <a:t>:</a:t>
            </a:r>
          </a:p>
          <a:p>
            <a:pPr marL="800100" lvl="1" indent="-342900">
              <a:buFont typeface="+mj-lt"/>
              <a:buAutoNum type="alphaLcPeriod"/>
            </a:pPr>
            <a:r>
              <a:rPr lang="en-US" dirty="0" smtClean="0"/>
              <a:t>Glossary of Paralympic Winter Sports (Vancouver 2010) - </a:t>
            </a:r>
            <a:r>
              <a:rPr lang="en-CA" u="sng" dirty="0">
                <a:hlinkClick r:id="rId8"/>
              </a:rPr>
              <a:t>http://publications.gc.ca/site/eng/9.583879/publication.html</a:t>
            </a:r>
            <a:endParaRPr lang="en-US" dirty="0"/>
          </a:p>
          <a:p>
            <a:pPr marL="800100" lvl="1" indent="-342900">
              <a:buFont typeface="+mj-lt"/>
              <a:buAutoNum type="alphaLcPeriod"/>
            </a:pPr>
            <a:endParaRPr lang="en-US" dirty="0"/>
          </a:p>
          <a:p>
            <a:endParaRPr lang="en-US" dirty="0" smtClean="0"/>
          </a:p>
          <a:p>
            <a:endParaRPr lang="en-US" dirty="0" smtClean="0"/>
          </a:p>
        </p:txBody>
      </p:sp>
    </p:spTree>
    <p:extLst>
      <p:ext uri="{BB962C8B-B14F-4D97-AF65-F5344CB8AC3E}">
        <p14:creationId xmlns:p14="http://schemas.microsoft.com/office/powerpoint/2010/main" val="187906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219200"/>
            <a:ext cx="8763000" cy="6063198"/>
          </a:xfrm>
          <a:prstGeom prst="rect">
            <a:avLst/>
          </a:prstGeom>
          <a:noFill/>
        </p:spPr>
        <p:txBody>
          <a:bodyPr wrap="square" rtlCol="0">
            <a:spAutoFit/>
          </a:bodyPr>
          <a:lstStyle/>
          <a:p>
            <a:r>
              <a:rPr lang="en-US" sz="2800" b="1" dirty="0" smtClean="0"/>
              <a:t>Guides</a:t>
            </a:r>
          </a:p>
          <a:p>
            <a:pPr marL="800100" lvl="1" indent="-342900">
              <a:buFont typeface="+mj-lt"/>
              <a:buAutoNum type="arabicParenR"/>
            </a:pPr>
            <a:endParaRPr lang="en-US" dirty="0" smtClean="0"/>
          </a:p>
          <a:p>
            <a:pPr marL="800100" lvl="1" indent="-342900">
              <a:buFont typeface="+mj-lt"/>
              <a:buAutoNum type="arabicParenR"/>
            </a:pPr>
            <a:r>
              <a:rPr lang="en-US" dirty="0" smtClean="0"/>
              <a:t>Writing Tools</a:t>
            </a:r>
          </a:p>
          <a:p>
            <a:pPr marL="1257300" lvl="2" indent="-342900">
              <a:buFont typeface="Arial" panose="020B0604020202020204" pitchFamily="34" charset="0"/>
              <a:buChar char="•"/>
            </a:pPr>
            <a:r>
              <a:rPr lang="en-US" dirty="0" smtClean="0"/>
              <a:t>Guide de </a:t>
            </a:r>
            <a:r>
              <a:rPr lang="en-US" dirty="0" err="1" smtClean="0"/>
              <a:t>rédaction</a:t>
            </a:r>
            <a:r>
              <a:rPr lang="en-US" dirty="0" smtClean="0"/>
              <a:t> et de style </a:t>
            </a:r>
            <a:r>
              <a:rPr lang="en-US" dirty="0" err="1" smtClean="0"/>
              <a:t>en</a:t>
            </a:r>
            <a:r>
              <a:rPr lang="en-US" dirty="0" smtClean="0"/>
              <a:t> </a:t>
            </a:r>
            <a:r>
              <a:rPr lang="en-US" dirty="0" err="1" smtClean="0"/>
              <a:t>français</a:t>
            </a:r>
            <a:r>
              <a:rPr lang="en-US" dirty="0" smtClean="0"/>
              <a:t> - </a:t>
            </a:r>
            <a:r>
              <a:rPr lang="fr-CA" u="sng" dirty="0">
                <a:hlinkClick r:id="rId3"/>
              </a:rPr>
              <a:t>http://communications.pch.gc.ca/guides/style_f.cfm</a:t>
            </a:r>
            <a:endParaRPr lang="en-CA" dirty="0"/>
          </a:p>
          <a:p>
            <a:pPr marL="1257300" lvl="2" indent="-342900">
              <a:buFont typeface="Arial" panose="020B0604020202020204" pitchFamily="34" charset="0"/>
              <a:buChar char="•"/>
            </a:pPr>
            <a:r>
              <a:rPr lang="en-US" dirty="0" smtClean="0"/>
              <a:t>English Writing and Style Guide - </a:t>
            </a:r>
            <a:r>
              <a:rPr lang="en-CA" u="sng" dirty="0">
                <a:hlinkClick r:id="rId4"/>
              </a:rPr>
              <a:t>http://</a:t>
            </a:r>
            <a:r>
              <a:rPr lang="en-CA" u="sng" dirty="0" smtClean="0">
                <a:hlinkClick r:id="rId4"/>
              </a:rPr>
              <a:t>communications.pch.gc.ca/guides/style_e.cfm</a:t>
            </a:r>
            <a:endParaRPr lang="en-US" dirty="0" smtClean="0"/>
          </a:p>
          <a:p>
            <a:pPr marL="800100" lvl="1" indent="-342900">
              <a:buFont typeface="+mj-lt"/>
              <a:buAutoNum type="arabicParenR"/>
            </a:pPr>
            <a:r>
              <a:rPr lang="en-US" dirty="0" smtClean="0"/>
              <a:t>Promoting Official Languages</a:t>
            </a:r>
          </a:p>
          <a:p>
            <a:pPr marL="1257300" lvl="2" indent="-342900">
              <a:buFont typeface="Arial" panose="020B0604020202020204" pitchFamily="34" charset="0"/>
              <a:buChar char="•"/>
            </a:pPr>
            <a:r>
              <a:rPr lang="en-CA" dirty="0"/>
              <a:t>Organizing a Major Sporting Event in Canada: A Practical Guide to Promoting Official Languages – (Office of the Commissioner of Official Languages</a:t>
            </a:r>
            <a:r>
              <a:rPr lang="en-CA" dirty="0" smtClean="0"/>
              <a:t>) - </a:t>
            </a:r>
            <a:r>
              <a:rPr lang="en-CA" u="sng" dirty="0">
                <a:hlinkClick r:id="rId5"/>
              </a:rPr>
              <a:t>http://www.ocol-clo.gc.ca/html/guide_032011_e.php</a:t>
            </a:r>
            <a:r>
              <a:rPr lang="en-CA" dirty="0"/>
              <a:t> </a:t>
            </a:r>
            <a:endParaRPr lang="en-CA" b="1" dirty="0"/>
          </a:p>
          <a:p>
            <a:pPr marL="1257300" lvl="2" indent="-342900">
              <a:buFont typeface="Arial" panose="020B0604020202020204" pitchFamily="34" charset="0"/>
              <a:buChar char="•"/>
            </a:pPr>
            <a:r>
              <a:rPr lang="en-CA" dirty="0"/>
              <a:t>The Practical Guide to the Official Languages of the Olympic Games: A Planning Tool for Organizing Committees  – (International Organization of La Francophonie</a:t>
            </a:r>
            <a:r>
              <a:rPr lang="en-CA" dirty="0" smtClean="0"/>
              <a:t>) - </a:t>
            </a:r>
            <a:r>
              <a:rPr lang="en-CA" u="sng" dirty="0">
                <a:hlinkClick r:id="rId6"/>
              </a:rPr>
              <a:t>http://</a:t>
            </a:r>
            <a:r>
              <a:rPr lang="en-CA" u="sng" dirty="0" smtClean="0">
                <a:hlinkClick r:id="rId6"/>
              </a:rPr>
              <a:t>www.francophonie.org/IMG/pdf/OIFGuide_UK_BD.pdf</a:t>
            </a:r>
            <a:endParaRPr lang="en-CA" u="sng" dirty="0" smtClean="0"/>
          </a:p>
          <a:p>
            <a:pPr marL="1257300" lvl="2" indent="-342900">
              <a:buFont typeface="Arial" panose="020B0604020202020204" pitchFamily="34" charset="0"/>
              <a:buChar char="•"/>
            </a:pPr>
            <a:r>
              <a:rPr lang="en-US" dirty="0" smtClean="0"/>
              <a:t>Making our organization bilingual - </a:t>
            </a:r>
            <a:r>
              <a:rPr lang="en-CA" u="sng" dirty="0">
                <a:hlinkClick r:id="rId7"/>
              </a:rPr>
              <a:t>http://www.pch.gc.ca/special/guide/index-eng.cfm</a:t>
            </a:r>
            <a:endParaRPr lang="en-CA" dirty="0"/>
          </a:p>
          <a:p>
            <a:pPr marL="1257300" lvl="1" indent="-342900">
              <a:buFont typeface="Arial" panose="020B0604020202020204" pitchFamily="34" charset="0"/>
              <a:buChar char="•"/>
            </a:pPr>
            <a:r>
              <a:rPr lang="en-US" dirty="0" smtClean="0"/>
              <a:t>Beyond Bilingual Meetings: Leadership </a:t>
            </a:r>
            <a:r>
              <a:rPr lang="en-US" dirty="0" err="1" smtClean="0"/>
              <a:t>Behaviours</a:t>
            </a:r>
            <a:r>
              <a:rPr lang="en-US" dirty="0" smtClean="0"/>
              <a:t> for Managers - </a:t>
            </a:r>
            <a:r>
              <a:rPr lang="en-CA" u="sng" dirty="0">
                <a:hlinkClick r:id="rId8"/>
              </a:rPr>
              <a:t>http://www.ocol-clo.gc.ca/html/stu_etu_032011_e.php</a:t>
            </a:r>
            <a:r>
              <a:rPr lang="en-CA" dirty="0"/>
              <a:t> </a:t>
            </a:r>
          </a:p>
          <a:p>
            <a:pPr marL="1257300" lvl="2" indent="-342900">
              <a:buFont typeface="Arial" panose="020B0604020202020204" pitchFamily="34" charset="0"/>
              <a:buChar char="•"/>
            </a:pPr>
            <a:endParaRPr lang="en-CA" dirty="0"/>
          </a:p>
          <a:p>
            <a:pPr marL="1257300" lvl="2" indent="-34290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342025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Questions &amp; Poll / Questions et </a:t>
            </a:r>
            <a:r>
              <a:rPr lang="en-US" sz="6000" dirty="0" err="1" smtClean="0"/>
              <a:t>sondage</a:t>
            </a:r>
            <a:endParaRPr lang="en-US" sz="6000" dirty="0"/>
          </a:p>
        </p:txBody>
      </p:sp>
    </p:spTree>
    <p:extLst>
      <p:ext uri="{BB962C8B-B14F-4D97-AF65-F5344CB8AC3E}">
        <p14:creationId xmlns:p14="http://schemas.microsoft.com/office/powerpoint/2010/main" val="1748380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540748" y="1371031"/>
            <a:ext cx="6062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Translation / </a:t>
            </a:r>
            <a:r>
              <a:rPr lang="en-CA" dirty="0" err="1" smtClean="0"/>
              <a:t>Traduction</a:t>
            </a:r>
            <a:r>
              <a:rPr lang="en-CA" dirty="0" smtClean="0"/>
              <a:t> </a:t>
            </a:r>
            <a:endParaRPr lang="en-CA" b="1" kern="0" dirty="0">
              <a:solidFill>
                <a:sysClr val="windowText" lastClr="000000"/>
              </a:solidFill>
            </a:endParaRPr>
          </a:p>
        </p:txBody>
      </p:sp>
      <p:sp>
        <p:nvSpPr>
          <p:cNvPr id="4" name="TextBox 3"/>
          <p:cNvSpPr txBox="1"/>
          <p:nvPr/>
        </p:nvSpPr>
        <p:spPr>
          <a:xfrm>
            <a:off x="1219200" y="2667000"/>
            <a:ext cx="4343400" cy="2677656"/>
          </a:xfrm>
          <a:prstGeom prst="rect">
            <a:avLst/>
          </a:prstGeom>
          <a:noFill/>
        </p:spPr>
        <p:txBody>
          <a:bodyPr wrap="square" rtlCol="0">
            <a:spAutoFit/>
          </a:bodyPr>
          <a:lstStyle/>
          <a:p>
            <a:pPr marL="342900" indent="-342900">
              <a:buFont typeface="+mj-lt"/>
              <a:buAutoNum type="arabicParenR"/>
            </a:pPr>
            <a:r>
              <a:rPr lang="en-US" sz="2400" dirty="0" smtClean="0"/>
              <a:t>Translation</a:t>
            </a:r>
          </a:p>
          <a:p>
            <a:pPr marL="635000" indent="-361950">
              <a:buFont typeface="+mj-lt"/>
              <a:buAutoNum type="romanLcPeriod"/>
            </a:pPr>
            <a:r>
              <a:rPr lang="en-US" sz="2400" dirty="0" smtClean="0"/>
              <a:t>Example – French to English</a:t>
            </a:r>
          </a:p>
          <a:p>
            <a:pPr marL="635000" indent="-361950">
              <a:buFont typeface="+mj-lt"/>
              <a:buAutoNum type="romanLcPeriod"/>
            </a:pPr>
            <a:r>
              <a:rPr lang="en-US" sz="2400" dirty="0" smtClean="0"/>
              <a:t>Example – English to French</a:t>
            </a:r>
          </a:p>
          <a:p>
            <a:pPr marL="635000" indent="-361950">
              <a:buFont typeface="+mj-lt"/>
              <a:buAutoNum type="romanLcPeriod"/>
            </a:pPr>
            <a:r>
              <a:rPr lang="en-US" sz="2400" dirty="0" smtClean="0"/>
              <a:t>Cost Considerations</a:t>
            </a:r>
          </a:p>
          <a:p>
            <a:pPr marL="635000" indent="-361950">
              <a:buFont typeface="+mj-lt"/>
              <a:buAutoNum type="romanLcPeriod"/>
            </a:pPr>
            <a:endParaRPr lang="en-CA" sz="2400" dirty="0" smtClean="0"/>
          </a:p>
          <a:p>
            <a:r>
              <a:rPr lang="en-US" sz="2400" dirty="0" smtClean="0"/>
              <a:t>2) Interpretation</a:t>
            </a:r>
          </a:p>
          <a:p>
            <a:pPr marL="677863" indent="-404813">
              <a:buFont typeface="+mj-lt"/>
              <a:buAutoNum type="romanLcPeriod"/>
            </a:pPr>
            <a:r>
              <a:rPr lang="en-US" sz="2400" dirty="0" smtClean="0"/>
              <a:t>Cost Considerations</a:t>
            </a:r>
          </a:p>
        </p:txBody>
      </p:sp>
      <p:pic>
        <p:nvPicPr>
          <p:cNvPr id="5" name="Picture 4"/>
          <p:cNvPicPr>
            <a:picLocks noChangeAspect="1"/>
          </p:cNvPicPr>
          <p:nvPr/>
        </p:nvPicPr>
        <p:blipFill>
          <a:blip r:embed="rId3"/>
          <a:stretch>
            <a:fillRect/>
          </a:stretch>
        </p:blipFill>
        <p:spPr>
          <a:xfrm>
            <a:off x="5867400" y="2895225"/>
            <a:ext cx="2825170" cy="2667375"/>
          </a:xfrm>
          <a:prstGeom prst="rect">
            <a:avLst/>
          </a:prstGeom>
        </p:spPr>
      </p:pic>
    </p:spTree>
    <p:extLst>
      <p:ext uri="{BB962C8B-B14F-4D97-AF65-F5344CB8AC3E}">
        <p14:creationId xmlns:p14="http://schemas.microsoft.com/office/powerpoint/2010/main" val="3994078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Shape 67"/>
          <p:cNvSpPr>
            <a:spLocks noGrp="1"/>
          </p:cNvSpPr>
          <p:nvPr>
            <p:ph type="title"/>
          </p:nvPr>
        </p:nvSpPr>
        <p:spPr>
          <a:xfrm>
            <a:off x="3505200" y="1905000"/>
            <a:ext cx="4722882" cy="4267199"/>
          </a:xfrm>
          <a:prstGeom prst="rect">
            <a:avLst/>
          </a:prstGeom>
        </p:spPr>
        <p:txBody>
          <a:bodyPr>
            <a:normAutofit/>
          </a:bodyPr>
          <a:lstStyle>
            <a:lvl1pPr>
              <a:defRPr>
                <a:latin typeface="Arial Narrow"/>
                <a:ea typeface="Arial Narrow"/>
                <a:cs typeface="Arial Narrow"/>
                <a:sym typeface="Arial Narrow"/>
              </a:defRPr>
            </a:lvl1pPr>
          </a:lstStyle>
          <a:p>
            <a:pPr algn="l"/>
            <a:r>
              <a:rPr lang="en-CA" sz="2200" b="1" dirty="0" smtClean="0">
                <a:latin typeface="Arial" panose="020B0604020202020204" pitchFamily="34" charset="0"/>
                <a:cs typeface="Arial" panose="020B0604020202020204" pitchFamily="34" charset="0"/>
              </a:rPr>
              <a:t>Martin </a:t>
            </a:r>
            <a:r>
              <a:rPr lang="en-CA" sz="2200" b="1" dirty="0" err="1" smtClean="0">
                <a:latin typeface="Arial" panose="020B0604020202020204" pitchFamily="34" charset="0"/>
                <a:cs typeface="Arial" panose="020B0604020202020204" pitchFamily="34" charset="0"/>
              </a:rPr>
              <a:t>Boileau</a:t>
            </a:r>
            <a:r>
              <a:rPr lang="en-CA" sz="2200" b="1" dirty="0" smtClean="0">
                <a:latin typeface="Arial" panose="020B0604020202020204" pitchFamily="34" charset="0"/>
                <a:cs typeface="Arial" panose="020B0604020202020204" pitchFamily="34" charset="0"/>
              </a:rPr>
              <a:t/>
            </a:r>
            <a:br>
              <a:rPr lang="en-CA" sz="2200" b="1" dirty="0" smtClean="0">
                <a:latin typeface="Arial" panose="020B0604020202020204" pitchFamily="34" charset="0"/>
                <a:cs typeface="Arial" panose="020B0604020202020204" pitchFamily="34" charset="0"/>
              </a:rPr>
            </a:br>
            <a:r>
              <a:rPr lang="en-CA" sz="900" dirty="0" smtClean="0"/>
              <a:t/>
            </a:r>
            <a:br>
              <a:rPr lang="en-CA" sz="900" dirty="0" smtClean="0"/>
            </a:br>
            <a:r>
              <a:rPr lang="en-CA" sz="1600" dirty="0"/>
              <a:t>Martin </a:t>
            </a:r>
            <a:r>
              <a:rPr lang="en-CA" sz="1600" dirty="0" err="1"/>
              <a:t>Boileau</a:t>
            </a:r>
            <a:r>
              <a:rPr lang="en-CA" sz="1600" dirty="0"/>
              <a:t> was named Director General of Sport Canada at the Department of Canadian Heritage in July 2009 in preparation for the Vancouver Games in 2010.</a:t>
            </a:r>
            <a:br>
              <a:rPr lang="en-CA" sz="1600" dirty="0"/>
            </a:br>
            <a:r>
              <a:rPr lang="en-CA" sz="1600" dirty="0" smtClean="0"/>
              <a:t/>
            </a:r>
            <a:br>
              <a:rPr lang="en-CA" sz="1600" dirty="0" smtClean="0"/>
            </a:br>
            <a:r>
              <a:rPr lang="en-CA" sz="1600" dirty="0" smtClean="0"/>
              <a:t>Before </a:t>
            </a:r>
            <a:r>
              <a:rPr lang="en-CA" sz="1600" dirty="0"/>
              <a:t>his appointment to this position, Mr. </a:t>
            </a:r>
            <a:r>
              <a:rPr lang="en-CA" sz="1600" dirty="0" err="1"/>
              <a:t>Boileau</a:t>
            </a:r>
            <a:r>
              <a:rPr lang="en-CA" sz="1600" dirty="0"/>
              <a:t> served as Director General of Communications from January 2006 to July 2009 and as Corporate Secretary at Canadian Heritage from September 2002 to January 2006.</a:t>
            </a:r>
            <a:br>
              <a:rPr lang="en-CA" sz="1600" dirty="0"/>
            </a:br>
            <a:r>
              <a:rPr lang="en-US" sz="1600" dirty="0" smtClean="0">
                <a:solidFill>
                  <a:schemeClr val="tx1"/>
                </a:solidFill>
                <a:latin typeface="Arial" panose="020B0604020202020204" pitchFamily="34" charset="0"/>
                <a:cs typeface="Arial" panose="020B0604020202020204" pitchFamily="34" charset="0"/>
              </a:rPr>
              <a:t/>
            </a:r>
            <a:br>
              <a:rPr lang="en-US" sz="1600" dirty="0" smtClean="0">
                <a:solidFill>
                  <a:schemeClr val="tx1"/>
                </a:solidFill>
                <a:latin typeface="Arial" panose="020B0604020202020204" pitchFamily="34" charset="0"/>
                <a:cs typeface="Arial" panose="020B0604020202020204" pitchFamily="34" charset="0"/>
              </a:rPr>
            </a:br>
            <a:r>
              <a:rPr lang="en-CA" sz="1600" dirty="0"/>
              <a:t>He enjoys various sports including cycling, running, alpine skiing and water-skiing.</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sz="16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05" y="2438400"/>
            <a:ext cx="2389295" cy="23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60"/>
          <p:cNvSpPr txBox="1">
            <a:spLocks/>
          </p:cNvSpPr>
          <p:nvPr/>
        </p:nvSpPr>
        <p:spPr>
          <a:xfrm>
            <a:off x="1371600" y="762000"/>
            <a:ext cx="7239000" cy="1600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200" kern="1200">
                <a:solidFill>
                  <a:schemeClr val="tx1"/>
                </a:solidFill>
                <a:latin typeface="Arial Narrow"/>
                <a:ea typeface="Arial Narrow"/>
                <a:cs typeface="Arial Narrow"/>
                <a:sym typeface="Arial Narrow"/>
              </a:defRPr>
            </a:lvl1pPr>
          </a:lstStyle>
          <a:p>
            <a:pPr algn="l">
              <a:defRPr sz="1800"/>
            </a:pPr>
            <a:r>
              <a:rPr lang="en-CA" sz="3600" b="1" dirty="0" smtClean="0"/>
              <a:t>Welcome / </a:t>
            </a:r>
            <a:r>
              <a:rPr lang="en-CA" sz="3600" b="1" dirty="0" err="1" smtClean="0"/>
              <a:t>Bienvenue</a:t>
            </a:r>
            <a:endParaRPr lang="en-CA" sz="3600" b="1" dirty="0"/>
          </a:p>
        </p:txBody>
      </p:sp>
    </p:spTree>
    <p:extLst>
      <p:ext uri="{BB962C8B-B14F-4D97-AF65-F5344CB8AC3E}">
        <p14:creationId xmlns:p14="http://schemas.microsoft.com/office/powerpoint/2010/main" val="2437389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3400" y="1824335"/>
            <a:ext cx="7086600" cy="461665"/>
          </a:xfrm>
          <a:prstGeom prst="rect">
            <a:avLst/>
          </a:prstGeom>
          <a:noFill/>
        </p:spPr>
        <p:txBody>
          <a:bodyPr wrap="square" rtlCol="0">
            <a:spAutoFit/>
          </a:bodyPr>
          <a:lstStyle/>
          <a:p>
            <a:r>
              <a:rPr lang="en-US" sz="2400" b="1" dirty="0" smtClean="0"/>
              <a:t>Example – French to English</a:t>
            </a:r>
          </a:p>
        </p:txBody>
      </p:sp>
      <p:sp>
        <p:nvSpPr>
          <p:cNvPr id="6" name="TextBox 5"/>
          <p:cNvSpPr txBox="1"/>
          <p:nvPr/>
        </p:nvSpPr>
        <p:spPr>
          <a:xfrm>
            <a:off x="228600" y="1295400"/>
            <a:ext cx="4495800" cy="523220"/>
          </a:xfrm>
          <a:prstGeom prst="rect">
            <a:avLst/>
          </a:prstGeom>
          <a:noFill/>
        </p:spPr>
        <p:txBody>
          <a:bodyPr wrap="square" rtlCol="0">
            <a:spAutoFit/>
          </a:bodyPr>
          <a:lstStyle/>
          <a:p>
            <a:r>
              <a:rPr lang="en-US" sz="2400" b="1" dirty="0" smtClean="0"/>
              <a:t>1) </a:t>
            </a:r>
            <a:r>
              <a:rPr lang="en-US" sz="2800" b="1" dirty="0" smtClean="0"/>
              <a:t>Translation</a:t>
            </a:r>
            <a:endParaRPr lang="en-CA" sz="2800" b="1" dirty="0"/>
          </a:p>
        </p:txBody>
      </p:sp>
      <p:graphicFrame>
        <p:nvGraphicFramePr>
          <p:cNvPr id="7" name="Table 6"/>
          <p:cNvGraphicFramePr>
            <a:graphicFrameLocks noGrp="1"/>
          </p:cNvGraphicFramePr>
          <p:nvPr>
            <p:extLst>
              <p:ext uri="{D42A27DB-BD31-4B8C-83A1-F6EECF244321}">
                <p14:modId xmlns:p14="http://schemas.microsoft.com/office/powerpoint/2010/main" val="1585264665"/>
              </p:ext>
            </p:extLst>
          </p:nvPr>
        </p:nvGraphicFramePr>
        <p:xfrm>
          <a:off x="304800" y="2438400"/>
          <a:ext cx="8610600" cy="3868412"/>
        </p:xfrm>
        <a:graphic>
          <a:graphicData uri="http://schemas.openxmlformats.org/drawingml/2006/table">
            <a:tbl>
              <a:tblPr firstRow="1" bandRow="1">
                <a:tableStyleId>{616DA210-FB5B-4158-B5E0-FEB733F419BA}</a:tableStyleId>
              </a:tblPr>
              <a:tblGrid>
                <a:gridCol w="2870200"/>
                <a:gridCol w="2870200"/>
                <a:gridCol w="2870200"/>
              </a:tblGrid>
              <a:tr h="367764">
                <a:tc>
                  <a:txBody>
                    <a:bodyPr/>
                    <a:lstStyle/>
                    <a:p>
                      <a:r>
                        <a:rPr lang="en-US" dirty="0" smtClean="0"/>
                        <a:t>Original</a:t>
                      </a:r>
                      <a:endParaRPr lang="en-CA" dirty="0"/>
                    </a:p>
                  </a:txBody>
                  <a:tcPr/>
                </a:tc>
                <a:tc>
                  <a:txBody>
                    <a:bodyPr/>
                    <a:lstStyle/>
                    <a:p>
                      <a:r>
                        <a:rPr lang="en-US" dirty="0" smtClean="0"/>
                        <a:t>Google Translate</a:t>
                      </a:r>
                      <a:endParaRPr lang="en-CA" dirty="0"/>
                    </a:p>
                  </a:txBody>
                  <a:tcPr/>
                </a:tc>
                <a:tc>
                  <a:txBody>
                    <a:bodyPr/>
                    <a:lstStyle/>
                    <a:p>
                      <a:r>
                        <a:rPr lang="en-US" dirty="0" smtClean="0"/>
                        <a:t>Professional Translation</a:t>
                      </a:r>
                      <a:endParaRPr lang="en-CA" dirty="0"/>
                    </a:p>
                  </a:txBody>
                  <a:tcPr/>
                </a:tc>
              </a:tr>
              <a:tr h="3500648">
                <a:tc>
                  <a:txBody>
                    <a:bodyPr/>
                    <a:lstStyle/>
                    <a:p>
                      <a:pPr>
                        <a:lnSpc>
                          <a:spcPct val="107000"/>
                        </a:lnSpc>
                        <a:spcAft>
                          <a:spcPts val="800"/>
                        </a:spcAft>
                      </a:pPr>
                      <a:r>
                        <a:rPr lang="fr-CA" sz="1400" dirty="0" smtClean="0">
                          <a:effectLst/>
                          <a:latin typeface="+mn-lt"/>
                          <a:ea typeface="Calibri" panose="020F0502020204030204" pitchFamily="34" charset="0"/>
                          <a:cs typeface="Times New Roman" panose="02020603050405020304" pitchFamily="18" charset="0"/>
                        </a:rPr>
                        <a:t>Débutant le plongeon en 1996, Jennifer Abel perce la scène internationale en 2006 en participant à son premier Grand Prix international et en remportant une médaille de bronze au 3 m lors des Championnats du monde juniors. </a:t>
                      </a:r>
                    </a:p>
                    <a:p>
                      <a:pPr>
                        <a:lnSpc>
                          <a:spcPct val="107000"/>
                        </a:lnSpc>
                        <a:spcAft>
                          <a:spcPts val="800"/>
                        </a:spcAft>
                      </a:pPr>
                      <a:r>
                        <a:rPr lang="fr-CA" sz="1400" dirty="0" smtClean="0">
                          <a:effectLst/>
                          <a:latin typeface="+mn-lt"/>
                          <a:ea typeface="Calibri" panose="020F0502020204030204" pitchFamily="34" charset="0"/>
                          <a:cs typeface="Times New Roman" panose="02020603050405020304" pitchFamily="18" charset="0"/>
                        </a:rPr>
                        <a:t>En 2007, aux Championnats panaméricains juniors, la Lavalloise gagne notamment l'or au 3 m et au 3 m synchro avec </a:t>
                      </a:r>
                      <a:r>
                        <a:rPr lang="fr-CA" sz="1400" dirty="0" err="1" smtClean="0">
                          <a:effectLst/>
                          <a:latin typeface="+mn-lt"/>
                          <a:ea typeface="Calibri" panose="020F0502020204030204" pitchFamily="34" charset="0"/>
                          <a:cs typeface="Times New Roman" panose="02020603050405020304" pitchFamily="18" charset="0"/>
                        </a:rPr>
                        <a:t>Meaghan</a:t>
                      </a:r>
                      <a:r>
                        <a:rPr lang="fr-CA" sz="1400" dirty="0" smtClean="0">
                          <a:effectLst/>
                          <a:latin typeface="+mn-lt"/>
                          <a:ea typeface="Calibri" panose="020F0502020204030204" pitchFamily="34" charset="0"/>
                          <a:cs typeface="Times New Roman" panose="02020603050405020304" pitchFamily="18" charset="0"/>
                        </a:rPr>
                        <a:t> </a:t>
                      </a:r>
                      <a:r>
                        <a:rPr lang="fr-CA" sz="1400" dirty="0" err="1" smtClean="0">
                          <a:effectLst/>
                          <a:latin typeface="+mn-lt"/>
                          <a:ea typeface="Calibri" panose="020F0502020204030204" pitchFamily="34" charset="0"/>
                          <a:cs typeface="Times New Roman" panose="02020603050405020304" pitchFamily="18" charset="0"/>
                        </a:rPr>
                        <a:t>Benfeito</a:t>
                      </a:r>
                      <a:r>
                        <a:rPr lang="fr-CA" sz="1400" dirty="0" smtClean="0">
                          <a:effectLst/>
                          <a:latin typeface="+mn-lt"/>
                          <a:ea typeface="Calibri" panose="020F0502020204030204" pitchFamily="34" charset="0"/>
                          <a:cs typeface="Times New Roman" panose="02020603050405020304" pitchFamily="18" charset="0"/>
                        </a:rPr>
                        <a:t>.</a:t>
                      </a:r>
                      <a:endParaRPr lang="en-CA" sz="1200" dirty="0" smtClean="0">
                        <a:effectLst/>
                        <a:latin typeface="+mn-lt"/>
                        <a:ea typeface="Calibri" panose="020F0502020204030204" pitchFamily="34" charset="0"/>
                        <a:cs typeface="Times New Roman" panose="02020603050405020304" pitchFamily="18" charset="0"/>
                      </a:endParaRPr>
                    </a:p>
                    <a:p>
                      <a:endParaRPr lang="fr-CA" sz="1000" kern="1200" dirty="0" smtClean="0">
                        <a:solidFill>
                          <a:schemeClr val="tx1"/>
                        </a:solidFill>
                        <a:effectLst/>
                        <a:latin typeface="+mn-lt"/>
                        <a:ea typeface="+mn-ea"/>
                        <a:cs typeface="+mn-cs"/>
                      </a:endParaRPr>
                    </a:p>
                    <a:p>
                      <a:endParaRPr lang="fr-CA" sz="1000" kern="1200" dirty="0" smtClean="0">
                        <a:solidFill>
                          <a:schemeClr val="tx1"/>
                        </a:solidFill>
                        <a:effectLst/>
                        <a:latin typeface="+mn-lt"/>
                        <a:ea typeface="+mn-ea"/>
                        <a:cs typeface="+mn-cs"/>
                      </a:endParaRPr>
                    </a:p>
                    <a:p>
                      <a:endParaRPr lang="fr-CA" sz="10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Source</a:t>
                      </a:r>
                      <a:r>
                        <a:rPr lang="fr-CA" sz="1000" kern="1200" baseline="0" dirty="0" smtClean="0">
                          <a:solidFill>
                            <a:schemeClr val="tx1"/>
                          </a:solidFill>
                          <a:effectLst/>
                          <a:latin typeface="+mn-lt"/>
                          <a:ea typeface="+mn-ea"/>
                          <a:cs typeface="+mn-cs"/>
                        </a:rPr>
                        <a:t> : </a:t>
                      </a:r>
                      <a:r>
                        <a:rPr lang="fr-CA" sz="1000" kern="1200" baseline="0" dirty="0" err="1" smtClean="0">
                          <a:solidFill>
                            <a:schemeClr val="tx1"/>
                          </a:solidFill>
                          <a:effectLst/>
                          <a:latin typeface="+mn-lt"/>
                          <a:ea typeface="+mn-ea"/>
                          <a:cs typeface="+mn-cs"/>
                        </a:rPr>
                        <a:t>Diving</a:t>
                      </a:r>
                      <a:r>
                        <a:rPr lang="fr-CA" sz="1000" kern="1200" baseline="0" dirty="0" smtClean="0">
                          <a:solidFill>
                            <a:schemeClr val="tx1"/>
                          </a:solidFill>
                          <a:effectLst/>
                          <a:latin typeface="+mn-lt"/>
                          <a:ea typeface="+mn-ea"/>
                          <a:cs typeface="+mn-cs"/>
                        </a:rPr>
                        <a:t> Plongeon Canada </a:t>
                      </a:r>
                      <a:r>
                        <a:rPr lang="fr-CA" sz="1000" kern="1200" baseline="0" dirty="0" err="1" smtClean="0">
                          <a:solidFill>
                            <a:schemeClr val="tx1"/>
                          </a:solidFill>
                          <a:effectLst/>
                          <a:latin typeface="+mn-lt"/>
                          <a:ea typeface="+mn-ea"/>
                          <a:cs typeface="+mn-cs"/>
                        </a:rPr>
                        <a:t>website</a:t>
                      </a:r>
                      <a:endParaRPr lang="fr-CA" sz="1000" kern="1200" dirty="0" smtClean="0">
                        <a:solidFill>
                          <a:schemeClr val="tx1"/>
                        </a:solidFill>
                        <a:effectLst/>
                        <a:latin typeface="+mn-lt"/>
                        <a:ea typeface="+mn-ea"/>
                        <a:cs typeface="+mn-cs"/>
                      </a:endParaRPr>
                    </a:p>
                  </a:txBody>
                  <a:tcPr/>
                </a:tc>
                <a:tc>
                  <a:txBody>
                    <a:bodyPr/>
                    <a:lstStyle/>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Beginner diving in 1996, Jennifer Abel </a:t>
                      </a:r>
                      <a:r>
                        <a:rPr lang="en-CA" sz="1400" b="1" dirty="0" smtClean="0">
                          <a:solidFill>
                            <a:srgbClr val="C00000"/>
                          </a:solidFill>
                          <a:effectLst/>
                          <a:latin typeface="+mn-lt"/>
                          <a:ea typeface="Calibri" panose="020F0502020204030204" pitchFamily="34" charset="0"/>
                          <a:cs typeface="Times New Roman" panose="02020603050405020304" pitchFamily="18" charset="0"/>
                        </a:rPr>
                        <a:t>drilled internationally </a:t>
                      </a:r>
                      <a:r>
                        <a:rPr lang="en-CA" sz="1400" dirty="0" smtClean="0">
                          <a:effectLst/>
                          <a:latin typeface="+mn-lt"/>
                          <a:ea typeface="Calibri" panose="020F0502020204030204" pitchFamily="34" charset="0"/>
                          <a:cs typeface="Times New Roman" panose="02020603050405020304" pitchFamily="18" charset="0"/>
                        </a:rPr>
                        <a:t>in 2006 by participating in </a:t>
                      </a:r>
                      <a:r>
                        <a:rPr lang="en-CA" sz="1400" b="1" dirty="0" smtClean="0">
                          <a:solidFill>
                            <a:srgbClr val="C00000"/>
                          </a:solidFill>
                          <a:effectLst/>
                          <a:latin typeface="+mn-lt"/>
                          <a:ea typeface="Calibri" panose="020F0502020204030204" pitchFamily="34" charset="0"/>
                          <a:cs typeface="Times New Roman" panose="02020603050405020304" pitchFamily="18" charset="0"/>
                        </a:rPr>
                        <a:t>his</a:t>
                      </a:r>
                      <a:r>
                        <a:rPr lang="en-CA" sz="1400" baseline="0" dirty="0" smtClean="0">
                          <a:solidFill>
                            <a:srgbClr val="C00000"/>
                          </a:solidFill>
                          <a:effectLst/>
                          <a:latin typeface="+mn-lt"/>
                          <a:ea typeface="Calibri" panose="020F0502020204030204" pitchFamily="34" charset="0"/>
                          <a:cs typeface="Times New Roman" panose="02020603050405020304" pitchFamily="18" charset="0"/>
                        </a:rPr>
                        <a:t> </a:t>
                      </a:r>
                      <a:r>
                        <a:rPr lang="en-CA" sz="1400" dirty="0" smtClean="0">
                          <a:effectLst/>
                          <a:latin typeface="+mn-lt"/>
                          <a:ea typeface="Calibri" panose="020F0502020204030204" pitchFamily="34" charset="0"/>
                          <a:cs typeface="Times New Roman" panose="02020603050405020304" pitchFamily="18" charset="0"/>
                        </a:rPr>
                        <a:t>first international Grand Prix and winning a bronze medal in the 3 m at the Junior World Championships. </a:t>
                      </a:r>
                    </a:p>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In 2007, the Pan American Junior Championships, </a:t>
                      </a:r>
                      <a:r>
                        <a:rPr lang="en-CA" sz="1400" b="1" dirty="0" smtClean="0">
                          <a:solidFill>
                            <a:srgbClr val="C00000"/>
                          </a:solidFill>
                          <a:effectLst/>
                          <a:latin typeface="+mn-lt"/>
                          <a:ea typeface="Calibri" panose="020F0502020204030204" pitchFamily="34" charset="0"/>
                          <a:cs typeface="Times New Roman" panose="02020603050405020304" pitchFamily="18" charset="0"/>
                        </a:rPr>
                        <a:t>including of Laval </a:t>
                      </a:r>
                      <a:r>
                        <a:rPr lang="en-CA" sz="1400" dirty="0" smtClean="0">
                          <a:effectLst/>
                          <a:latin typeface="+mn-lt"/>
                          <a:ea typeface="Calibri" panose="020F0502020204030204" pitchFamily="34" charset="0"/>
                          <a:cs typeface="Times New Roman" panose="02020603050405020304" pitchFamily="18" charset="0"/>
                        </a:rPr>
                        <a:t>won gold in the 3m and 3m synchro with Meaghan </a:t>
                      </a:r>
                      <a:r>
                        <a:rPr lang="en-CA" sz="1400" dirty="0" err="1" smtClean="0">
                          <a:effectLst/>
                          <a:latin typeface="+mn-lt"/>
                          <a:ea typeface="Calibri" panose="020F0502020204030204" pitchFamily="34" charset="0"/>
                          <a:cs typeface="Times New Roman" panose="02020603050405020304" pitchFamily="18" charset="0"/>
                        </a:rPr>
                        <a:t>Benfeito</a:t>
                      </a:r>
                      <a:r>
                        <a:rPr lang="en-CA" sz="1400" dirty="0" smtClean="0">
                          <a:effectLst/>
                          <a:latin typeface="+mn-lt"/>
                          <a:ea typeface="Calibri" panose="020F0502020204030204" pitchFamily="34" charset="0"/>
                          <a:cs typeface="Times New Roman" panose="02020603050405020304" pitchFamily="18" charset="0"/>
                        </a:rPr>
                        <a:t>.</a:t>
                      </a:r>
                      <a:endParaRPr lang="en-CA" sz="1200" dirty="0" smtClean="0">
                        <a:effectLst/>
                        <a:latin typeface="+mn-lt"/>
                        <a:ea typeface="Calibri" panose="020F0502020204030204" pitchFamily="34" charset="0"/>
                        <a:cs typeface="Times New Roman" panose="02020603050405020304" pitchFamily="18" charset="0"/>
                      </a:endParaRPr>
                    </a:p>
                    <a:p>
                      <a:endParaRPr lang="en-CA" sz="1400" kern="1200" dirty="0">
                        <a:solidFill>
                          <a:schemeClr val="tx1"/>
                        </a:solidFill>
                        <a:effectLst/>
                        <a:latin typeface="+mn-lt"/>
                        <a:ea typeface="+mn-ea"/>
                        <a:cs typeface="+mn-cs"/>
                      </a:endParaRPr>
                    </a:p>
                  </a:txBody>
                  <a:tcPr/>
                </a:tc>
                <a:tc>
                  <a:txBody>
                    <a:bodyPr/>
                    <a:lstStyle/>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Jennifer Abel started diving in 1996, at the age of five. She broke onto the international scene at her first Grand Prix ten years later, and won a bronze medal on the 3M at the World Junior Championships in the same year. </a:t>
                      </a:r>
                    </a:p>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In 2007 the Laval native earned gold medals on the 3M and the 3M synchro with Meaghan </a:t>
                      </a:r>
                      <a:r>
                        <a:rPr lang="en-CA" sz="1400" dirty="0" err="1" smtClean="0">
                          <a:effectLst/>
                          <a:latin typeface="+mn-lt"/>
                          <a:ea typeface="Calibri" panose="020F0502020204030204" pitchFamily="34" charset="0"/>
                          <a:cs typeface="Times New Roman" panose="02020603050405020304" pitchFamily="18" charset="0"/>
                        </a:rPr>
                        <a:t>Benfeito</a:t>
                      </a:r>
                      <a:r>
                        <a:rPr lang="en-CA" sz="1400" dirty="0" smtClean="0">
                          <a:effectLst/>
                          <a:latin typeface="+mn-lt"/>
                          <a:ea typeface="Calibri" panose="020F0502020204030204" pitchFamily="34" charset="0"/>
                          <a:cs typeface="Times New Roman" panose="02020603050405020304" pitchFamily="18" charset="0"/>
                        </a:rPr>
                        <a:t> at the Pan American Junior Championships.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smtClean="0">
                          <a:ln>
                            <a:noFill/>
                          </a:ln>
                          <a:solidFill>
                            <a:prstClr val="black"/>
                          </a:solidFill>
                          <a:effectLst/>
                          <a:uLnTx/>
                          <a:uFillTx/>
                          <a:latin typeface="+mn-lt"/>
                          <a:ea typeface="+mn-ea"/>
                          <a:cs typeface="+mn-cs"/>
                        </a:rPr>
                        <a:t>Source : </a:t>
                      </a:r>
                      <a:r>
                        <a:rPr kumimoji="0" lang="fr-CA" sz="1000" b="0" i="0" u="none" strike="noStrike" kern="1200" cap="none" spc="0" normalizeH="0" baseline="0" noProof="0" dirty="0" err="1" smtClean="0">
                          <a:ln>
                            <a:noFill/>
                          </a:ln>
                          <a:solidFill>
                            <a:prstClr val="black"/>
                          </a:solidFill>
                          <a:effectLst/>
                          <a:uLnTx/>
                          <a:uFillTx/>
                          <a:latin typeface="+mn-lt"/>
                          <a:ea typeface="+mn-ea"/>
                          <a:cs typeface="+mn-cs"/>
                        </a:rPr>
                        <a:t>Diving</a:t>
                      </a:r>
                      <a:r>
                        <a:rPr kumimoji="0" lang="fr-CA" sz="1000" b="0" i="0" u="none" strike="noStrike" kern="1200" cap="none" spc="0" normalizeH="0" baseline="0" noProof="0" dirty="0" smtClean="0">
                          <a:ln>
                            <a:noFill/>
                          </a:ln>
                          <a:solidFill>
                            <a:prstClr val="black"/>
                          </a:solidFill>
                          <a:effectLst/>
                          <a:uLnTx/>
                          <a:uFillTx/>
                          <a:latin typeface="+mn-lt"/>
                          <a:ea typeface="+mn-ea"/>
                          <a:cs typeface="+mn-cs"/>
                        </a:rPr>
                        <a:t> Plongeon Canada </a:t>
                      </a:r>
                      <a:r>
                        <a:rPr kumimoji="0" lang="fr-CA" sz="1000" b="0" i="0" u="none" strike="noStrike" kern="1200" cap="none" spc="0" normalizeH="0" baseline="0" noProof="0" dirty="0" err="1" smtClean="0">
                          <a:ln>
                            <a:noFill/>
                          </a:ln>
                          <a:solidFill>
                            <a:prstClr val="black"/>
                          </a:solidFill>
                          <a:effectLst/>
                          <a:uLnTx/>
                          <a:uFillTx/>
                          <a:latin typeface="+mn-lt"/>
                          <a:ea typeface="+mn-ea"/>
                          <a:cs typeface="+mn-cs"/>
                        </a:rPr>
                        <a:t>website</a:t>
                      </a:r>
                      <a:endParaRPr kumimoji="0" lang="fr-CA" sz="10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p:spTree>
    <p:extLst>
      <p:ext uri="{BB962C8B-B14F-4D97-AF65-F5344CB8AC3E}">
        <p14:creationId xmlns:p14="http://schemas.microsoft.com/office/powerpoint/2010/main" val="3307489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5800" y="1371600"/>
            <a:ext cx="7086600" cy="461665"/>
          </a:xfrm>
          <a:prstGeom prst="rect">
            <a:avLst/>
          </a:prstGeom>
          <a:noFill/>
        </p:spPr>
        <p:txBody>
          <a:bodyPr wrap="square" rtlCol="0">
            <a:spAutoFit/>
          </a:bodyPr>
          <a:lstStyle/>
          <a:p>
            <a:r>
              <a:rPr lang="en-US" sz="2400" b="1" dirty="0" smtClean="0"/>
              <a:t>Example – English to French</a:t>
            </a:r>
          </a:p>
        </p:txBody>
      </p:sp>
      <p:graphicFrame>
        <p:nvGraphicFramePr>
          <p:cNvPr id="5" name="Table 4"/>
          <p:cNvGraphicFramePr>
            <a:graphicFrameLocks noGrp="1"/>
          </p:cNvGraphicFramePr>
          <p:nvPr>
            <p:extLst>
              <p:ext uri="{D42A27DB-BD31-4B8C-83A1-F6EECF244321}">
                <p14:modId xmlns:p14="http://schemas.microsoft.com/office/powerpoint/2010/main" val="1370288569"/>
              </p:ext>
            </p:extLst>
          </p:nvPr>
        </p:nvGraphicFramePr>
        <p:xfrm>
          <a:off x="304800" y="2057400"/>
          <a:ext cx="8610600" cy="4437552"/>
        </p:xfrm>
        <a:graphic>
          <a:graphicData uri="http://schemas.openxmlformats.org/drawingml/2006/table">
            <a:tbl>
              <a:tblPr firstRow="1" bandRow="1">
                <a:tableStyleId>{616DA210-FB5B-4158-B5E0-FEB733F419BA}</a:tableStyleId>
              </a:tblPr>
              <a:tblGrid>
                <a:gridCol w="2870200"/>
                <a:gridCol w="2870200"/>
                <a:gridCol w="2870200"/>
              </a:tblGrid>
              <a:tr h="414192">
                <a:tc>
                  <a:txBody>
                    <a:bodyPr/>
                    <a:lstStyle/>
                    <a:p>
                      <a:r>
                        <a:rPr lang="en-US" dirty="0" smtClean="0"/>
                        <a:t>Original</a:t>
                      </a:r>
                      <a:endParaRPr lang="en-CA" dirty="0"/>
                    </a:p>
                  </a:txBody>
                  <a:tcPr/>
                </a:tc>
                <a:tc>
                  <a:txBody>
                    <a:bodyPr/>
                    <a:lstStyle/>
                    <a:p>
                      <a:r>
                        <a:rPr lang="en-US" dirty="0" smtClean="0"/>
                        <a:t>Google Translate</a:t>
                      </a:r>
                      <a:endParaRPr lang="en-CA" dirty="0"/>
                    </a:p>
                  </a:txBody>
                  <a:tcPr/>
                </a:tc>
                <a:tc>
                  <a:txBody>
                    <a:bodyPr/>
                    <a:lstStyle/>
                    <a:p>
                      <a:r>
                        <a:rPr lang="en-US" dirty="0" smtClean="0"/>
                        <a:t>Professional Translation</a:t>
                      </a:r>
                      <a:endParaRPr lang="en-CA" dirty="0"/>
                    </a:p>
                  </a:txBody>
                  <a:tcPr/>
                </a:tc>
              </a:tr>
              <a:tr h="4005408">
                <a:tc>
                  <a:txBody>
                    <a:bodyPr/>
                    <a:lstStyle/>
                    <a:p>
                      <a:r>
                        <a:rPr lang="en-CA" sz="1400" b="1" kern="1200" dirty="0" smtClean="0">
                          <a:solidFill>
                            <a:schemeClr val="tx1"/>
                          </a:solidFill>
                          <a:effectLst/>
                          <a:latin typeface="+mn-lt"/>
                          <a:ea typeface="+mn-ea"/>
                          <a:cs typeface="+mn-cs"/>
                        </a:rPr>
                        <a:t>Freestyle - Slopestyle</a:t>
                      </a:r>
                      <a:r>
                        <a:rPr lang="en-CA" sz="1400" kern="1200" dirty="0" smtClean="0">
                          <a:solidFill>
                            <a:schemeClr val="tx1"/>
                          </a:solidFill>
                          <a:effectLst/>
                          <a:latin typeface="+mn-lt"/>
                          <a:ea typeface="+mn-ea"/>
                          <a:cs typeface="+mn-cs"/>
                        </a:rPr>
                        <a:t/>
                      </a:r>
                      <a:br>
                        <a:rPr lang="en-CA" sz="1400" kern="1200" dirty="0" smtClean="0">
                          <a:solidFill>
                            <a:schemeClr val="tx1"/>
                          </a:solidFill>
                          <a:effectLst/>
                          <a:latin typeface="+mn-lt"/>
                          <a:ea typeface="+mn-ea"/>
                          <a:cs typeface="+mn-cs"/>
                        </a:rPr>
                      </a:br>
                      <a:r>
                        <a:rPr lang="en-CA" sz="1400" kern="1200" dirty="0" smtClean="0">
                          <a:solidFill>
                            <a:schemeClr val="tx1"/>
                          </a:solidFill>
                          <a:effectLst/>
                          <a:latin typeface="+mn-lt"/>
                          <a:ea typeface="+mn-ea"/>
                          <a:cs typeface="+mn-cs"/>
                        </a:rPr>
                        <a:t>This newest discipline to the world cup circuit has gained huge popularity in the past few years. Riders compete individually on a course containing a variety of large jumps, terrain features and rails. </a:t>
                      </a:r>
                    </a:p>
                    <a:p>
                      <a:endParaRPr lang="en-CA" sz="1400" kern="1200" dirty="0" smtClean="0">
                        <a:solidFill>
                          <a:schemeClr val="tx1"/>
                        </a:solidFill>
                        <a:effectLst/>
                        <a:latin typeface="+mn-lt"/>
                        <a:ea typeface="+mn-ea"/>
                        <a:cs typeface="+mn-cs"/>
                      </a:endParaRPr>
                    </a:p>
                    <a:p>
                      <a:r>
                        <a:rPr lang="en-CA" sz="1400" kern="1200" dirty="0" smtClean="0">
                          <a:solidFill>
                            <a:schemeClr val="tx1"/>
                          </a:solidFill>
                          <a:effectLst/>
                          <a:latin typeface="+mn-lt"/>
                          <a:ea typeface="+mn-ea"/>
                          <a:cs typeface="+mn-cs"/>
                        </a:rPr>
                        <a:t>They are expected to flow smoothly from start to finish without stopping and the judges look for similar criteria as they do in the halfpipe.</a:t>
                      </a: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Source</a:t>
                      </a:r>
                      <a:r>
                        <a:rPr lang="fr-CA" sz="1000" kern="1200" baseline="0" dirty="0" smtClean="0">
                          <a:solidFill>
                            <a:schemeClr val="tx1"/>
                          </a:solidFill>
                          <a:effectLst/>
                          <a:latin typeface="+mn-lt"/>
                          <a:ea typeface="+mn-ea"/>
                          <a:cs typeface="+mn-cs"/>
                        </a:rPr>
                        <a:t> : </a:t>
                      </a:r>
                      <a:r>
                        <a:rPr lang="en-US" sz="1000" dirty="0" smtClean="0"/>
                        <a:t>The Canadian Freestyle Ski Association website</a:t>
                      </a:r>
                      <a:endParaRPr lang="en-CA" sz="1000" kern="1200" dirty="0">
                        <a:solidFill>
                          <a:schemeClr val="tx1"/>
                        </a:solidFill>
                        <a:effectLst/>
                        <a:latin typeface="+mn-lt"/>
                        <a:ea typeface="+mn-ea"/>
                        <a:cs typeface="+mn-cs"/>
                      </a:endParaRPr>
                    </a:p>
                  </a:txBody>
                  <a:tcPr/>
                </a:tc>
                <a:tc>
                  <a:txBody>
                    <a:bodyPr/>
                    <a:lstStyle/>
                    <a:p>
                      <a:r>
                        <a:rPr lang="en-CA" sz="1400" b="1" kern="1200" dirty="0" smtClean="0">
                          <a:solidFill>
                            <a:schemeClr val="tx1"/>
                          </a:solidFill>
                          <a:effectLst/>
                          <a:latin typeface="+mn-lt"/>
                          <a:ea typeface="+mn-ea"/>
                          <a:cs typeface="+mn-cs"/>
                        </a:rPr>
                        <a:t>Freestyle - Slopestyle</a:t>
                      </a:r>
                      <a:endParaRPr lang="en-CA"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Cette nouvelle discipline pour le circuit de la Coupe du monde a gagné une énorme popularité au cours des dernières années. Les </a:t>
                      </a:r>
                      <a:r>
                        <a:rPr lang="fr-FR" sz="1400" b="1" kern="1200" dirty="0" smtClean="0">
                          <a:solidFill>
                            <a:srgbClr val="C00000"/>
                          </a:solidFill>
                          <a:effectLst/>
                          <a:latin typeface="+mn-lt"/>
                          <a:ea typeface="+mn-ea"/>
                          <a:cs typeface="+mn-cs"/>
                        </a:rPr>
                        <a:t>cyclistes</a:t>
                      </a:r>
                      <a:r>
                        <a:rPr lang="fr-FR" sz="1400" kern="1200" dirty="0" smtClean="0">
                          <a:solidFill>
                            <a:schemeClr val="tx1"/>
                          </a:solidFill>
                          <a:effectLst/>
                          <a:latin typeface="+mn-lt"/>
                          <a:ea typeface="+mn-ea"/>
                          <a:cs typeface="+mn-cs"/>
                        </a:rPr>
                        <a:t> se disputent individuellement sur un cours contenant une variété de grands sauts, des caractéristiques physiques et des rails. </a:t>
                      </a:r>
                    </a:p>
                    <a:p>
                      <a:endParaRPr lang="fr-FR"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Ils sont censés </a:t>
                      </a:r>
                      <a:r>
                        <a:rPr lang="fr-FR" sz="1400" b="1" kern="1200" dirty="0" smtClean="0">
                          <a:solidFill>
                            <a:srgbClr val="C00000"/>
                          </a:solidFill>
                          <a:effectLst/>
                          <a:latin typeface="+mn-lt"/>
                          <a:ea typeface="+mn-ea"/>
                          <a:cs typeface="+mn-cs"/>
                        </a:rPr>
                        <a:t>couler en douceur </a:t>
                      </a:r>
                      <a:r>
                        <a:rPr lang="fr-FR" sz="1400" kern="1200" dirty="0" smtClean="0">
                          <a:solidFill>
                            <a:schemeClr val="tx1"/>
                          </a:solidFill>
                          <a:effectLst/>
                          <a:latin typeface="+mn-lt"/>
                          <a:ea typeface="+mn-ea"/>
                          <a:cs typeface="+mn-cs"/>
                        </a:rPr>
                        <a:t>du début à la fin sans arrêt et les juges recherchent des critères similaires </a:t>
                      </a:r>
                      <a:r>
                        <a:rPr lang="fr-FR" sz="1400" b="1" kern="1200" dirty="0" smtClean="0">
                          <a:solidFill>
                            <a:srgbClr val="C00000"/>
                          </a:solidFill>
                          <a:effectLst/>
                          <a:latin typeface="+mn-lt"/>
                          <a:ea typeface="+mn-ea"/>
                          <a:cs typeface="+mn-cs"/>
                        </a:rPr>
                        <a:t>comme ils le font dans la demi-lune</a:t>
                      </a:r>
                      <a:r>
                        <a:rPr lang="fr-FR" sz="1400" kern="1200" dirty="0" smtClean="0">
                          <a:solidFill>
                            <a:schemeClr val="tx1"/>
                          </a:solidFill>
                          <a:effectLst/>
                          <a:latin typeface="+mn-lt"/>
                          <a:ea typeface="+mn-ea"/>
                          <a:cs typeface="+mn-cs"/>
                        </a:rPr>
                        <a:t>.</a:t>
                      </a:r>
                      <a:endParaRPr lang="en-CA" sz="1400" kern="1200" dirty="0">
                        <a:solidFill>
                          <a:schemeClr val="tx1"/>
                        </a:solidFill>
                        <a:effectLst/>
                        <a:latin typeface="+mn-lt"/>
                        <a:ea typeface="+mn-ea"/>
                        <a:cs typeface="+mn-cs"/>
                      </a:endParaRPr>
                    </a:p>
                  </a:txBody>
                  <a:tcPr/>
                </a:tc>
                <a:tc>
                  <a:txBody>
                    <a:bodyPr/>
                    <a:lstStyle/>
                    <a:p>
                      <a:r>
                        <a:rPr lang="fr-CA" sz="1400" b="1" kern="1200" dirty="0" smtClean="0">
                          <a:solidFill>
                            <a:schemeClr val="tx1"/>
                          </a:solidFill>
                          <a:effectLst/>
                          <a:latin typeface="+mn-lt"/>
                          <a:ea typeface="+mn-ea"/>
                          <a:cs typeface="+mn-cs"/>
                        </a:rPr>
                        <a:t>Style libre - </a:t>
                      </a:r>
                      <a:r>
                        <a:rPr lang="fr-CA" sz="1400" b="1" kern="1200" dirty="0" err="1" smtClean="0">
                          <a:solidFill>
                            <a:schemeClr val="tx1"/>
                          </a:solidFill>
                          <a:effectLst/>
                          <a:latin typeface="+mn-lt"/>
                          <a:ea typeface="+mn-ea"/>
                          <a:cs typeface="+mn-cs"/>
                        </a:rPr>
                        <a:t>Slopestyle</a:t>
                      </a:r>
                      <a:r>
                        <a:rPr lang="fr-CA" sz="1400" kern="1200" dirty="0" smtClean="0">
                          <a:solidFill>
                            <a:schemeClr val="tx1"/>
                          </a:solidFill>
                          <a:effectLst/>
                          <a:latin typeface="+mn-lt"/>
                          <a:ea typeface="+mn-ea"/>
                          <a:cs typeface="+mn-cs"/>
                        </a:rPr>
                        <a:t/>
                      </a:r>
                      <a:br>
                        <a:rPr lang="fr-CA" sz="1400" kern="1200" dirty="0" smtClean="0">
                          <a:solidFill>
                            <a:schemeClr val="tx1"/>
                          </a:solidFill>
                          <a:effectLst/>
                          <a:latin typeface="+mn-lt"/>
                          <a:ea typeface="+mn-ea"/>
                          <a:cs typeface="+mn-cs"/>
                        </a:rPr>
                      </a:br>
                      <a:r>
                        <a:rPr lang="fr-CA" sz="1400" kern="1200" dirty="0" smtClean="0">
                          <a:solidFill>
                            <a:schemeClr val="tx1"/>
                          </a:solidFill>
                          <a:effectLst/>
                          <a:latin typeface="+mn-lt"/>
                          <a:ea typeface="+mn-ea"/>
                          <a:cs typeface="+mn-cs"/>
                        </a:rPr>
                        <a:t>Cette discipline fait son entrée sur le circuit de la Coupe du monde cette saison. Elle a fait de nombreux adeptes au cours des dernières années. L’épreuve se déroule sur un parcours au terrain changeant et sur lequel se trouvent de grosses bosses et des rampes. Les planchistes doivent négocier successivement tous les obstacles sans s’arrêter. </a:t>
                      </a:r>
                    </a:p>
                    <a:p>
                      <a:endParaRPr lang="fr-CA" sz="1400" kern="1200" dirty="0" smtClean="0">
                        <a:solidFill>
                          <a:schemeClr val="tx1"/>
                        </a:solidFill>
                        <a:effectLst/>
                        <a:latin typeface="+mn-lt"/>
                        <a:ea typeface="+mn-ea"/>
                        <a:cs typeface="+mn-cs"/>
                      </a:endParaRPr>
                    </a:p>
                    <a:p>
                      <a:r>
                        <a:rPr lang="fr-CA" sz="1400" kern="1200" dirty="0" smtClean="0">
                          <a:solidFill>
                            <a:schemeClr val="tx1"/>
                          </a:solidFill>
                          <a:effectLst/>
                          <a:latin typeface="+mn-lt"/>
                          <a:ea typeface="+mn-ea"/>
                          <a:cs typeface="+mn-cs"/>
                        </a:rPr>
                        <a:t>Les critères sur lesquels les juges fondent leur évaluation sont les mêmes que pour l’épreuve de demi-lune.</a:t>
                      </a:r>
                    </a:p>
                    <a:p>
                      <a:endParaRPr lang="fr-CA"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smtClean="0">
                          <a:ln>
                            <a:noFill/>
                          </a:ln>
                          <a:solidFill>
                            <a:prstClr val="black"/>
                          </a:solidFill>
                          <a:effectLst/>
                          <a:uLnTx/>
                          <a:uFillTx/>
                          <a:latin typeface="+mn-lt"/>
                          <a:ea typeface="+mn-ea"/>
                          <a:cs typeface="+mn-cs"/>
                        </a:rPr>
                        <a:t>Source :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The Canadian Freestyle Ski Association website</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p:spTree>
    <p:extLst>
      <p:ext uri="{BB962C8B-B14F-4D97-AF65-F5344CB8AC3E}">
        <p14:creationId xmlns:p14="http://schemas.microsoft.com/office/powerpoint/2010/main" val="3273160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2000" y="2468463"/>
            <a:ext cx="8001000" cy="4770537"/>
          </a:xfrm>
          <a:prstGeom prst="rect">
            <a:avLst/>
          </a:prstGeom>
          <a:noFill/>
        </p:spPr>
        <p:txBody>
          <a:bodyPr wrap="square" rtlCol="0">
            <a:spAutoFit/>
          </a:bodyPr>
          <a:lstStyle/>
          <a:p>
            <a:r>
              <a:rPr lang="en-US" sz="2800" b="1" dirty="0"/>
              <a:t>Cost considerations</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Consider </a:t>
            </a:r>
            <a:r>
              <a:rPr lang="en-US" dirty="0"/>
              <a:t>using a contract outlining rates, services, deadlines and/or special </a:t>
            </a:r>
            <a:r>
              <a:rPr lang="en-US" dirty="0" smtClean="0"/>
              <a:t>considerations </a:t>
            </a:r>
            <a:r>
              <a:rPr lang="en-US" dirty="0">
                <a:solidFill>
                  <a:prstClr val="black"/>
                </a:solidFill>
              </a:rPr>
              <a:t>(</a:t>
            </a:r>
            <a:r>
              <a:rPr lang="en-US" dirty="0">
                <a:solidFill>
                  <a:prstClr val="black"/>
                </a:solidFill>
                <a:hlinkClick r:id="rId3"/>
              </a:rPr>
              <a:t>Sample contracts</a:t>
            </a:r>
            <a:r>
              <a:rPr lang="en-US" dirty="0">
                <a:solidFill>
                  <a:prstClr val="black"/>
                </a:solidFill>
              </a:rPr>
              <a:t>; </a:t>
            </a:r>
            <a:r>
              <a:rPr lang="en-US" dirty="0">
                <a:solidFill>
                  <a:prstClr val="black"/>
                </a:solidFill>
                <a:hlinkClick r:id="rId4"/>
              </a:rPr>
              <a:t>Model Translation Contract</a:t>
            </a:r>
            <a:r>
              <a:rPr lang="en-US" dirty="0" smtClean="0">
                <a:solidFill>
                  <a:prstClr val="black"/>
                </a:solidFill>
              </a:rPr>
              <a:t>). *</a:t>
            </a:r>
            <a:endParaRPr lang="en-US" dirty="0" smtClean="0"/>
          </a:p>
          <a:p>
            <a:pPr marL="800100" lvl="1" indent="-342900">
              <a:buFont typeface="Arial" panose="020B0604020202020204" pitchFamily="34" charset="0"/>
              <a:buChar char="•"/>
            </a:pPr>
            <a:r>
              <a:rPr lang="en-US" dirty="0" smtClean="0"/>
              <a:t>Plan </a:t>
            </a:r>
            <a:r>
              <a:rPr lang="en-US" dirty="0"/>
              <a:t>in advance giving as much notice as </a:t>
            </a:r>
            <a:r>
              <a:rPr lang="en-US" dirty="0" smtClean="0"/>
              <a:t>possible.</a:t>
            </a:r>
          </a:p>
          <a:p>
            <a:pPr marL="800100" lvl="1" indent="-342900">
              <a:buFont typeface="Arial" panose="020B0604020202020204" pitchFamily="34" charset="0"/>
              <a:buChar char="•"/>
            </a:pPr>
            <a:r>
              <a:rPr lang="en-US" dirty="0" smtClean="0"/>
              <a:t>Avoid </a:t>
            </a:r>
            <a:r>
              <a:rPr lang="en-US" dirty="0"/>
              <a:t>last minute requests which may incur “rush” charges</a:t>
            </a:r>
            <a:r>
              <a:rPr lang="en-US" dirty="0" smtClean="0"/>
              <a:t>.</a:t>
            </a:r>
          </a:p>
          <a:p>
            <a:pPr marL="800100" lvl="1" indent="-342900">
              <a:buFont typeface="Arial" panose="020B0604020202020204" pitchFamily="34" charset="0"/>
              <a:buChar char="•"/>
            </a:pPr>
            <a:r>
              <a:rPr lang="en-US" dirty="0" smtClean="0"/>
              <a:t>Have someone internal review the translation to ensure that the translator, who is not part of your organization’s culture, has captured the essence of the document.</a:t>
            </a:r>
          </a:p>
          <a:p>
            <a:pPr marL="800100" lvl="1" indent="-342900">
              <a:buFont typeface="Arial" panose="020B0604020202020204" pitchFamily="34" charset="0"/>
              <a:buChar char="•"/>
            </a:pPr>
            <a:r>
              <a:rPr lang="en-US" dirty="0" smtClean="0"/>
              <a:t>Consider contacting a local school of translation. Students may be available for small translation jobs as part of their study program. * </a:t>
            </a:r>
            <a:r>
              <a:rPr lang="en-CA" u="sng" dirty="0" smtClean="0">
                <a:solidFill>
                  <a:prstClr val="black"/>
                </a:solidFill>
                <a:hlinkClick r:id="rId5"/>
              </a:rPr>
              <a:t>http</a:t>
            </a:r>
            <a:r>
              <a:rPr lang="en-CA" u="sng" dirty="0">
                <a:solidFill>
                  <a:prstClr val="black"/>
                </a:solidFill>
                <a:hlinkClick r:id="rId5"/>
              </a:rPr>
              <a:t>://</a:t>
            </a:r>
            <a:r>
              <a:rPr lang="en-CA" u="sng" dirty="0" smtClean="0">
                <a:solidFill>
                  <a:prstClr val="black"/>
                </a:solidFill>
                <a:hlinkClick r:id="rId5"/>
              </a:rPr>
              <a:t>www.noslangues-ourlanguages.gc.ca/index-eng.php</a:t>
            </a:r>
            <a:r>
              <a:rPr lang="en-CA" u="sng" dirty="0" smtClean="0">
                <a:solidFill>
                  <a:prstClr val="black"/>
                </a:solidFill>
              </a:rPr>
              <a:t>     </a:t>
            </a:r>
            <a:endParaRPr lang="en-US" dirty="0" smtClean="0"/>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smtClean="0"/>
          </a:p>
          <a:p>
            <a:pPr lvl="1" algn="r"/>
            <a:r>
              <a:rPr lang="en-US" sz="1000" dirty="0" smtClean="0">
                <a:solidFill>
                  <a:prstClr val="black"/>
                </a:solidFill>
              </a:rPr>
              <a:t>Source</a:t>
            </a:r>
            <a:r>
              <a:rPr lang="en-US" sz="1000" dirty="0">
                <a:solidFill>
                  <a:prstClr val="black"/>
                </a:solidFill>
              </a:rPr>
              <a:t>: </a:t>
            </a:r>
            <a:r>
              <a:rPr lang="en-US" sz="1000" i="1" dirty="0">
                <a:solidFill>
                  <a:prstClr val="black"/>
                </a:solidFill>
              </a:rPr>
              <a:t>Making your organization bilingual </a:t>
            </a:r>
            <a:r>
              <a:rPr lang="en-US" sz="1000" dirty="0">
                <a:solidFill>
                  <a:prstClr val="black"/>
                </a:solidFill>
              </a:rPr>
              <a:t>– Canadian Heritage</a:t>
            </a:r>
          </a:p>
          <a:p>
            <a:pPr lvl="1" algn="r"/>
            <a:endParaRPr lang="en-US" sz="1600" dirty="0" smtClean="0"/>
          </a:p>
          <a:p>
            <a:pPr marL="800100" lvl="1" indent="-342900">
              <a:buFont typeface="Arial" panose="020B0604020202020204" pitchFamily="34" charset="0"/>
              <a:buChar char="•"/>
            </a:pPr>
            <a:endParaRPr lang="en-US" sz="1600" dirty="0"/>
          </a:p>
        </p:txBody>
      </p:sp>
      <p:sp>
        <p:nvSpPr>
          <p:cNvPr id="5" name="Shape 67"/>
          <p:cNvSpPr txBox="1">
            <a:spLocks/>
          </p:cNvSpPr>
          <p:nvPr/>
        </p:nvSpPr>
        <p:spPr>
          <a:xfrm>
            <a:off x="1540748" y="1371031"/>
            <a:ext cx="6062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Translation / </a:t>
            </a:r>
            <a:r>
              <a:rPr lang="en-CA" dirty="0" err="1" smtClean="0"/>
              <a:t>Traduction</a:t>
            </a:r>
            <a:r>
              <a:rPr lang="en-CA" dirty="0" smtClean="0"/>
              <a:t> </a:t>
            </a:r>
            <a:endParaRPr lang="en-CA" b="1" kern="0" dirty="0">
              <a:solidFill>
                <a:sysClr val="windowText" lastClr="000000"/>
              </a:solidFill>
            </a:endParaRPr>
          </a:p>
        </p:txBody>
      </p:sp>
    </p:spTree>
    <p:extLst>
      <p:ext uri="{BB962C8B-B14F-4D97-AF65-F5344CB8AC3E}">
        <p14:creationId xmlns:p14="http://schemas.microsoft.com/office/powerpoint/2010/main" val="1761790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540748" y="1219200"/>
            <a:ext cx="6062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Interpretation / </a:t>
            </a:r>
            <a:r>
              <a:rPr lang="en-CA" dirty="0" err="1" smtClean="0"/>
              <a:t>Interprétation</a:t>
            </a:r>
            <a:endParaRPr lang="en-CA" b="1" kern="0" dirty="0">
              <a:solidFill>
                <a:sysClr val="windowText" lastClr="000000"/>
              </a:solidFill>
            </a:endParaRPr>
          </a:p>
        </p:txBody>
      </p:sp>
      <p:sp>
        <p:nvSpPr>
          <p:cNvPr id="5" name="TextBox 4"/>
          <p:cNvSpPr txBox="1"/>
          <p:nvPr/>
        </p:nvSpPr>
        <p:spPr>
          <a:xfrm>
            <a:off x="457200" y="1905000"/>
            <a:ext cx="8305800" cy="4847481"/>
          </a:xfrm>
          <a:prstGeom prst="rect">
            <a:avLst/>
          </a:prstGeom>
          <a:noFill/>
        </p:spPr>
        <p:txBody>
          <a:bodyPr wrap="square" rtlCol="0">
            <a:spAutoFit/>
          </a:bodyPr>
          <a:lstStyle/>
          <a:p>
            <a:r>
              <a:rPr lang="en-US" sz="2400" b="1" dirty="0" smtClean="0"/>
              <a:t>Cost Considerations</a:t>
            </a:r>
          </a:p>
          <a:p>
            <a:pPr marL="285750" indent="-285750">
              <a:buFont typeface="Arial" panose="020B0604020202020204" pitchFamily="34" charset="0"/>
              <a:buChar char="•"/>
            </a:pPr>
            <a:r>
              <a:rPr lang="en-US" sz="1700" dirty="0" smtClean="0"/>
              <a:t>Get more than one quote.</a:t>
            </a:r>
          </a:p>
          <a:p>
            <a:pPr marL="285750" indent="-285750">
              <a:buFont typeface="Arial" panose="020B0604020202020204" pitchFamily="34" charset="0"/>
              <a:buChar char="•"/>
            </a:pPr>
            <a:r>
              <a:rPr lang="en-US" sz="1700" dirty="0" smtClean="0"/>
              <a:t>Plan in advance. </a:t>
            </a:r>
            <a:r>
              <a:rPr lang="en-CA" sz="1700" dirty="0"/>
              <a:t>With good planning in terms of equipment, rooms and events, you may be able to use a single interpretation </a:t>
            </a:r>
            <a:r>
              <a:rPr lang="en-CA" sz="1700" dirty="0" smtClean="0"/>
              <a:t>team.</a:t>
            </a:r>
          </a:p>
          <a:p>
            <a:pPr marL="285750" indent="-285750">
              <a:buFont typeface="Arial" panose="020B0604020202020204" pitchFamily="34" charset="0"/>
              <a:buChar char="•"/>
            </a:pPr>
            <a:r>
              <a:rPr lang="en-US" sz="1700" dirty="0" smtClean="0"/>
              <a:t>Determine in advance language needs of your participants.</a:t>
            </a:r>
          </a:p>
          <a:p>
            <a:pPr marL="285750" indent="-285750">
              <a:buFont typeface="Arial" panose="020B0604020202020204" pitchFamily="34" charset="0"/>
              <a:buChar char="•"/>
            </a:pPr>
            <a:r>
              <a:rPr lang="en-US" sz="1700" dirty="0" smtClean="0"/>
              <a:t>Evaluate what parts, if not all, of the event requires interpretation.</a:t>
            </a:r>
          </a:p>
          <a:p>
            <a:pPr marL="285750" indent="-285750">
              <a:buFont typeface="Arial" panose="020B0604020202020204" pitchFamily="34" charset="0"/>
              <a:buChar char="•"/>
            </a:pPr>
            <a:r>
              <a:rPr lang="en-US" sz="1700" dirty="0" smtClean="0"/>
              <a:t>Two interpreters are usually enough for each half day.</a:t>
            </a:r>
          </a:p>
          <a:p>
            <a:pPr marL="285750" indent="-285750">
              <a:buFont typeface="Arial" panose="020B0604020202020204" pitchFamily="34" charset="0"/>
              <a:buChar char="•"/>
            </a:pPr>
            <a:r>
              <a:rPr lang="en-US" sz="1700" dirty="0" smtClean="0"/>
              <a:t>Rent only the equipment you need.</a:t>
            </a:r>
          </a:p>
          <a:p>
            <a:pPr marL="285750" indent="-285750">
              <a:buFont typeface="Arial" panose="020B0604020202020204" pitchFamily="34" charset="0"/>
              <a:buChar char="•"/>
            </a:pPr>
            <a:r>
              <a:rPr lang="en-CA" sz="1700" dirty="0"/>
              <a:t>Seek out rental locations that have permanent interpretation booths to save on equipment rental </a:t>
            </a:r>
            <a:r>
              <a:rPr lang="en-CA" sz="1700" dirty="0" smtClean="0"/>
              <a:t>costs.</a:t>
            </a:r>
          </a:p>
          <a:p>
            <a:pPr marL="285750" indent="-285750">
              <a:buFont typeface="Arial" panose="020B0604020202020204" pitchFamily="34" charset="0"/>
              <a:buChar char="•"/>
            </a:pPr>
            <a:r>
              <a:rPr lang="en-CA" sz="1700" dirty="0"/>
              <a:t>Plan your event so that all parts requiring interpretation are held in the same </a:t>
            </a:r>
            <a:r>
              <a:rPr lang="en-CA" sz="1700" dirty="0" smtClean="0"/>
              <a:t>room.</a:t>
            </a:r>
          </a:p>
          <a:p>
            <a:pPr marL="285750" indent="-285750">
              <a:buFont typeface="Arial" panose="020B0604020202020204" pitchFamily="34" charset="0"/>
              <a:buChar char="•"/>
            </a:pPr>
            <a:r>
              <a:rPr lang="en-CA" sz="1700" dirty="0"/>
              <a:t>Have background material available for the interpreter(s) in advance for their </a:t>
            </a:r>
            <a:r>
              <a:rPr lang="en-CA" sz="1700" dirty="0" smtClean="0"/>
              <a:t>review.</a:t>
            </a:r>
          </a:p>
          <a:p>
            <a:pPr marL="285750" indent="-285750">
              <a:buFont typeface="Arial" panose="020B0604020202020204" pitchFamily="34" charset="0"/>
              <a:buChar char="•"/>
            </a:pPr>
            <a:r>
              <a:rPr lang="en-CA" sz="1700" dirty="0"/>
              <a:t>C</a:t>
            </a:r>
            <a:r>
              <a:rPr lang="en-CA" sz="1700" dirty="0" smtClean="0"/>
              <a:t>ontact </a:t>
            </a:r>
            <a:r>
              <a:rPr lang="en-CA" sz="1700" dirty="0"/>
              <a:t>a local school of translation and interpretation. There may be students who are available to do smaller scale interpretation as part of their study program</a:t>
            </a:r>
            <a:r>
              <a:rPr lang="en-CA" sz="1700" dirty="0" smtClean="0"/>
              <a:t>. </a:t>
            </a:r>
            <a:r>
              <a:rPr lang="en-CA" sz="1700" dirty="0"/>
              <a:t>Canadian Association of Schools of Translation - Member </a:t>
            </a:r>
            <a:r>
              <a:rPr lang="en-CA" sz="1700" dirty="0" smtClean="0"/>
              <a:t>Programs * </a:t>
            </a:r>
            <a:r>
              <a:rPr lang="en-CA" sz="1700" u="sng" dirty="0" smtClean="0">
                <a:hlinkClick r:id="rId3"/>
              </a:rPr>
              <a:t>http</a:t>
            </a:r>
            <a:r>
              <a:rPr lang="en-CA" sz="1700" u="sng" dirty="0">
                <a:hlinkClick r:id="rId3"/>
              </a:rPr>
              <a:t>://www.uottawa.ca/associations/acet/prog_membr.htm#Programmes</a:t>
            </a:r>
            <a:endParaRPr lang="en-CA" sz="1700" dirty="0" smtClean="0"/>
          </a:p>
          <a:p>
            <a:pPr lvl="1" algn="r"/>
            <a:endParaRPr lang="en-US" sz="1000" dirty="0" smtClean="0">
              <a:solidFill>
                <a:prstClr val="black"/>
              </a:solidFill>
            </a:endParaRPr>
          </a:p>
          <a:p>
            <a:pPr lvl="1" algn="r"/>
            <a:r>
              <a:rPr lang="en-US" sz="1000" dirty="0" smtClean="0">
                <a:solidFill>
                  <a:prstClr val="black"/>
                </a:solidFill>
              </a:rPr>
              <a:t>Source</a:t>
            </a:r>
            <a:r>
              <a:rPr lang="en-US" sz="1000" dirty="0">
                <a:solidFill>
                  <a:prstClr val="black"/>
                </a:solidFill>
              </a:rPr>
              <a:t>: </a:t>
            </a:r>
            <a:r>
              <a:rPr lang="en-US" sz="1000" i="1" dirty="0">
                <a:solidFill>
                  <a:prstClr val="black"/>
                </a:solidFill>
              </a:rPr>
              <a:t>Making your organization bilingual </a:t>
            </a:r>
            <a:r>
              <a:rPr lang="en-US" sz="1000" dirty="0">
                <a:solidFill>
                  <a:prstClr val="black"/>
                </a:solidFill>
              </a:rPr>
              <a:t>– Canadian </a:t>
            </a:r>
            <a:r>
              <a:rPr lang="en-US" sz="1000" dirty="0" smtClean="0">
                <a:solidFill>
                  <a:prstClr val="black"/>
                </a:solidFill>
              </a:rPr>
              <a:t>Heritage</a:t>
            </a:r>
            <a:endParaRPr lang="en-US" sz="1600" dirty="0"/>
          </a:p>
          <a:p>
            <a:pPr algn="r"/>
            <a:endParaRPr lang="en-US" sz="1000" dirty="0" smtClean="0"/>
          </a:p>
        </p:txBody>
      </p:sp>
    </p:spTree>
    <p:extLst>
      <p:ext uri="{BB962C8B-B14F-4D97-AF65-F5344CB8AC3E}">
        <p14:creationId xmlns:p14="http://schemas.microsoft.com/office/powerpoint/2010/main" val="244830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704850" y="1447800"/>
            <a:ext cx="7353300" cy="5632311"/>
          </a:xfrm>
          <a:prstGeom prst="rect">
            <a:avLst/>
          </a:prstGeom>
        </p:spPr>
        <p:txBody>
          <a:bodyPr wrap="square">
            <a:spAutoFit/>
          </a:bodyPr>
          <a:lstStyle/>
          <a:p>
            <a:pPr>
              <a:defRPr/>
            </a:pPr>
            <a:endParaRPr lang="en-CA" sz="2000" b="1" dirty="0" smtClean="0"/>
          </a:p>
          <a:p>
            <a:pPr>
              <a:defRPr/>
            </a:pPr>
            <a:endParaRPr lang="en-CA" sz="2000" b="1" dirty="0"/>
          </a:p>
          <a:p>
            <a:pPr>
              <a:defRPr/>
            </a:pPr>
            <a:endParaRPr lang="en-CA" sz="2000" b="1" dirty="0" smtClean="0"/>
          </a:p>
          <a:p>
            <a:pPr>
              <a:defRPr/>
            </a:pPr>
            <a:r>
              <a:rPr lang="en-CA" sz="2000" b="1" dirty="0" smtClean="0"/>
              <a:t>Support </a:t>
            </a:r>
            <a:r>
              <a:rPr lang="en-CA" sz="2000" b="1" dirty="0"/>
              <a:t>for Interpretation and Translation sub-component</a:t>
            </a:r>
            <a:endParaRPr lang="en-US" sz="2000" b="1" i="1" dirty="0" smtClean="0"/>
          </a:p>
          <a:p>
            <a:pPr>
              <a:defRPr/>
            </a:pPr>
            <a:endParaRPr lang="en-US" i="1" dirty="0" smtClean="0"/>
          </a:p>
          <a:p>
            <a:pPr>
              <a:defRPr/>
            </a:pPr>
            <a:r>
              <a:rPr lang="en-US" dirty="0" smtClean="0"/>
              <a:t>The </a:t>
            </a:r>
            <a:r>
              <a:rPr lang="en-US" i="1" dirty="0" smtClean="0"/>
              <a:t>Support </a:t>
            </a:r>
            <a:r>
              <a:rPr lang="en-US" i="1" dirty="0"/>
              <a:t>for Interpretation and Translation</a:t>
            </a:r>
            <a:r>
              <a:rPr lang="en-US" dirty="0"/>
              <a:t> </a:t>
            </a:r>
            <a:r>
              <a:rPr lang="en-US" dirty="0" smtClean="0"/>
              <a:t>sub-component aims </a:t>
            </a:r>
            <a:r>
              <a:rPr lang="en-US" dirty="0"/>
              <a:t>to assist organizations to encourage participation at public events in both official languages and to increase the number of documents available in both official </a:t>
            </a:r>
            <a:r>
              <a:rPr lang="en-US" dirty="0" smtClean="0"/>
              <a:t>languages.</a:t>
            </a:r>
            <a:endParaRPr lang="en-US" altLang="en-US" dirty="0" smtClean="0"/>
          </a:p>
          <a:p>
            <a:pPr>
              <a:buFont typeface="Arial" panose="020B0604020202020204" pitchFamily="34" charset="0"/>
              <a:buChar char="•"/>
              <a:defRPr/>
            </a:pPr>
            <a:endParaRPr lang="en-US" altLang="en-US" dirty="0"/>
          </a:p>
          <a:p>
            <a:pPr>
              <a:defRPr/>
            </a:pPr>
            <a:r>
              <a:rPr lang="en-US" altLang="en-US" b="1" u="sng" dirty="0" smtClean="0"/>
              <a:t>Support</a:t>
            </a:r>
            <a:r>
              <a:rPr lang="en-US" altLang="en-US" dirty="0"/>
              <a:t>: Project grant f</a:t>
            </a:r>
            <a:r>
              <a:rPr lang="en-US" dirty="0"/>
              <a:t>unding which may not exceed 50% of eligible expenses up to a maximum of $5,000 per </a:t>
            </a:r>
            <a:r>
              <a:rPr lang="en-US" dirty="0" smtClean="0"/>
              <a:t>application.</a:t>
            </a:r>
            <a:endParaRPr lang="en-US" dirty="0"/>
          </a:p>
          <a:p>
            <a:pPr>
              <a:buFont typeface="Arial" panose="020B0604020202020204" pitchFamily="34" charset="0"/>
              <a:buChar char="•"/>
              <a:defRPr/>
            </a:pPr>
            <a:endParaRPr lang="en-US" dirty="0"/>
          </a:p>
          <a:p>
            <a:pPr>
              <a:defRPr/>
            </a:pPr>
            <a:r>
              <a:rPr lang="en-US" b="1" u="sng" dirty="0"/>
              <a:t>Deadlines</a:t>
            </a:r>
            <a:r>
              <a:rPr lang="en-US" dirty="0"/>
              <a:t>: Continuous intake process. Applications must be received a minimum of 3 months prior to the project start </a:t>
            </a:r>
            <a:r>
              <a:rPr lang="en-US" dirty="0" smtClean="0"/>
              <a:t>date. </a:t>
            </a:r>
            <a:endParaRPr lang="en-US" dirty="0"/>
          </a:p>
          <a:p>
            <a:pPr>
              <a:buFont typeface="Arial" panose="020B0604020202020204" pitchFamily="34" charset="0"/>
              <a:buChar char="•"/>
              <a:defRPr/>
            </a:pPr>
            <a:endParaRPr lang="en-US" dirty="0"/>
          </a:p>
          <a:p>
            <a:pPr lvl="1">
              <a:defRPr/>
            </a:pPr>
            <a:endParaRPr lang="en-US" sz="1600" dirty="0" smtClean="0"/>
          </a:p>
          <a:p>
            <a:pPr lvl="1">
              <a:buFont typeface="Arial" panose="020B0604020202020204" pitchFamily="34" charset="0"/>
              <a:buChar char="•"/>
              <a:defRPr/>
            </a:pPr>
            <a:endParaRPr lang="en-US" sz="1600" dirty="0"/>
          </a:p>
          <a:p>
            <a:pPr lvl="1">
              <a:buFont typeface="Arial" panose="020B0604020202020204" pitchFamily="34" charset="0"/>
              <a:buChar char="•"/>
              <a:defRPr/>
            </a:pPr>
            <a:endParaRPr lang="en-US" sz="1600" dirty="0" smtClean="0"/>
          </a:p>
          <a:p>
            <a:pPr lvl="1">
              <a:buFont typeface="Arial" panose="020B0604020202020204" pitchFamily="34" charset="0"/>
              <a:buChar char="•"/>
              <a:defRPr/>
            </a:pPr>
            <a:endParaRPr lang="en-US" sz="1600" dirty="0"/>
          </a:p>
        </p:txBody>
      </p:sp>
      <p:sp>
        <p:nvSpPr>
          <p:cNvPr id="12" name="TextBox 11"/>
          <p:cNvSpPr txBox="1"/>
          <p:nvPr/>
        </p:nvSpPr>
        <p:spPr>
          <a:xfrm>
            <a:off x="709377" y="1295400"/>
            <a:ext cx="6934200" cy="646331"/>
          </a:xfrm>
          <a:prstGeom prst="rect">
            <a:avLst/>
          </a:prstGeom>
          <a:noFill/>
        </p:spPr>
        <p:txBody>
          <a:bodyPr wrap="square" rtlCol="0">
            <a:spAutoFit/>
          </a:bodyPr>
          <a:lstStyle/>
          <a:p>
            <a:pPr algn="ctr"/>
            <a:r>
              <a:rPr lang="en-CA" sz="3600" dirty="0">
                <a:latin typeface="Arial Narrow" panose="020B0606020202030204" pitchFamily="34" charset="0"/>
              </a:rPr>
              <a:t>PCH Funding / </a:t>
            </a:r>
            <a:r>
              <a:rPr lang="fr-FR" sz="3600" dirty="0">
                <a:latin typeface="Arial Narrow" panose="020B0606020202030204" pitchFamily="34" charset="0"/>
              </a:rPr>
              <a:t>Financement PCH</a:t>
            </a:r>
            <a:endParaRPr lang="en-CA" sz="3600" dirty="0">
              <a:latin typeface="Arial Narrow" panose="020B0606020202030204" pitchFamily="34" charset="0"/>
            </a:endParaRPr>
          </a:p>
        </p:txBody>
      </p:sp>
    </p:spTree>
    <p:extLst>
      <p:ext uri="{BB962C8B-B14F-4D97-AF65-F5344CB8AC3E}">
        <p14:creationId xmlns:p14="http://schemas.microsoft.com/office/powerpoint/2010/main" val="1145620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635251" y="1524000"/>
            <a:ext cx="7315200" cy="400110"/>
          </a:xfrm>
          <a:prstGeom prst="rect">
            <a:avLst/>
          </a:prstGeom>
        </p:spPr>
        <p:txBody>
          <a:bodyPr wrap="square">
            <a:spAutoFit/>
          </a:bodyPr>
          <a:lstStyle/>
          <a:p>
            <a:pPr>
              <a:defRPr/>
            </a:pPr>
            <a:r>
              <a:rPr lang="en-CA" sz="2000" b="1" dirty="0"/>
              <a:t>Support for Interpretation and Translation </a:t>
            </a:r>
            <a:r>
              <a:rPr lang="en-CA" sz="2000" b="1" dirty="0" smtClean="0"/>
              <a:t>sub-component (Cont’d)</a:t>
            </a:r>
            <a:endParaRPr lang="en-US" sz="2000" b="1" i="1" dirty="0"/>
          </a:p>
        </p:txBody>
      </p:sp>
      <p:sp>
        <p:nvSpPr>
          <p:cNvPr id="4" name="Rectangle 3"/>
          <p:cNvSpPr/>
          <p:nvPr/>
        </p:nvSpPr>
        <p:spPr>
          <a:xfrm>
            <a:off x="609600" y="2438400"/>
            <a:ext cx="7848599" cy="3816429"/>
          </a:xfrm>
          <a:prstGeom prst="rect">
            <a:avLst/>
          </a:prstGeom>
        </p:spPr>
        <p:txBody>
          <a:bodyPr wrap="square">
            <a:spAutoFit/>
          </a:bodyPr>
          <a:lstStyle/>
          <a:p>
            <a:pPr lvl="0">
              <a:defRPr/>
            </a:pPr>
            <a:r>
              <a:rPr lang="en-US" b="1" u="sng" dirty="0">
                <a:solidFill>
                  <a:prstClr val="black"/>
                </a:solidFill>
              </a:rPr>
              <a:t>Eligible projects</a:t>
            </a:r>
            <a:r>
              <a:rPr lang="en-US" dirty="0">
                <a:solidFill>
                  <a:prstClr val="black"/>
                </a:solidFill>
              </a:rPr>
              <a:t>: </a:t>
            </a:r>
            <a:endParaRPr lang="en-US" dirty="0" smtClean="0">
              <a:solidFill>
                <a:prstClr val="black"/>
              </a:solidFill>
            </a:endParaRPr>
          </a:p>
          <a:p>
            <a:pPr marL="285750" lvl="0" indent="-285750">
              <a:buFont typeface="Arial" panose="020B0604020202020204" pitchFamily="34" charset="0"/>
              <a:buChar char="•"/>
              <a:defRPr/>
            </a:pPr>
            <a:r>
              <a:rPr lang="en-US" u="sng" dirty="0" smtClean="0">
                <a:solidFill>
                  <a:prstClr val="black"/>
                </a:solidFill>
              </a:rPr>
              <a:t>Events</a:t>
            </a:r>
            <a:r>
              <a:rPr lang="en-US" dirty="0" smtClean="0">
                <a:solidFill>
                  <a:prstClr val="black"/>
                </a:solidFill>
              </a:rPr>
              <a:t>: Simultaneous interpretation and translation of documents from </a:t>
            </a:r>
            <a:r>
              <a:rPr lang="en-US" dirty="0">
                <a:solidFill>
                  <a:prstClr val="black"/>
                </a:solidFill>
              </a:rPr>
              <a:t>one official language to the other </a:t>
            </a:r>
            <a:r>
              <a:rPr lang="en-US" dirty="0" smtClean="0">
                <a:solidFill>
                  <a:prstClr val="black"/>
                </a:solidFill>
              </a:rPr>
              <a:t>related </a:t>
            </a:r>
            <a:r>
              <a:rPr lang="en-US" dirty="0">
                <a:solidFill>
                  <a:prstClr val="black"/>
                </a:solidFill>
              </a:rPr>
              <a:t>to the delivery of public events held in </a:t>
            </a:r>
            <a:r>
              <a:rPr lang="en-US" dirty="0" smtClean="0">
                <a:solidFill>
                  <a:prstClr val="black"/>
                </a:solidFill>
              </a:rPr>
              <a:t>Canada.</a:t>
            </a:r>
          </a:p>
          <a:p>
            <a:pPr lvl="0">
              <a:defRPr/>
            </a:pPr>
            <a:endParaRPr lang="en-US" sz="800" dirty="0" smtClean="0">
              <a:solidFill>
                <a:prstClr val="black"/>
              </a:solidFill>
            </a:endParaRPr>
          </a:p>
          <a:p>
            <a:pPr marL="285750" lvl="0" indent="-285750">
              <a:buFont typeface="Arial" panose="020B0604020202020204" pitchFamily="34" charset="0"/>
              <a:buChar char="•"/>
              <a:defRPr/>
            </a:pPr>
            <a:r>
              <a:rPr lang="en-US" u="sng" dirty="0" smtClean="0">
                <a:solidFill>
                  <a:prstClr val="black"/>
                </a:solidFill>
              </a:rPr>
              <a:t>Translation</a:t>
            </a:r>
            <a:r>
              <a:rPr lang="en-US" dirty="0" smtClean="0">
                <a:solidFill>
                  <a:prstClr val="black"/>
                </a:solidFill>
              </a:rPr>
              <a:t>: Translation, from one official language to the other, of documents intended for members of the organization and the Canadian public such as website content, promotional material and reports.</a:t>
            </a:r>
          </a:p>
          <a:p>
            <a:pPr lvl="1">
              <a:buFont typeface="Arial" panose="020B0604020202020204" pitchFamily="34" charset="0"/>
              <a:buChar char="•"/>
              <a:defRPr/>
            </a:pPr>
            <a:endParaRPr lang="en-US" dirty="0">
              <a:solidFill>
                <a:prstClr val="black"/>
              </a:solidFill>
            </a:endParaRPr>
          </a:p>
          <a:p>
            <a:pPr lvl="0"/>
            <a:r>
              <a:rPr lang="en-US" altLang="en-US" b="1" u="sng" dirty="0">
                <a:solidFill>
                  <a:prstClr val="black"/>
                </a:solidFill>
              </a:rPr>
              <a:t>Eligible recipients</a:t>
            </a:r>
            <a:r>
              <a:rPr lang="en-US" altLang="en-US" dirty="0">
                <a:solidFill>
                  <a:prstClr val="black"/>
                </a:solidFill>
              </a:rPr>
              <a:t>: </a:t>
            </a:r>
            <a:r>
              <a:rPr lang="en-US" altLang="en-US" dirty="0" smtClean="0">
                <a:solidFill>
                  <a:prstClr val="black"/>
                </a:solidFill>
              </a:rPr>
              <a:t>Canadian non-profit organizations that are officially registered and incorporated. Individuals, government organizations, universities, schools, and hospitals are not eligible.</a:t>
            </a:r>
          </a:p>
          <a:p>
            <a:pPr lvl="0"/>
            <a:endParaRPr lang="en-US" altLang="en-US" sz="1600" dirty="0">
              <a:solidFill>
                <a:prstClr val="black"/>
              </a:solidFill>
            </a:endParaRPr>
          </a:p>
          <a:p>
            <a:pPr lvl="0"/>
            <a:r>
              <a:rPr lang="en-US" altLang="en-US" sz="1600" dirty="0">
                <a:solidFill>
                  <a:prstClr val="black"/>
                </a:solidFill>
                <a:hlinkClick r:id="rId3"/>
              </a:rPr>
              <a:t>http://</a:t>
            </a:r>
            <a:r>
              <a:rPr lang="en-US" altLang="en-US" sz="1600" dirty="0" smtClean="0">
                <a:solidFill>
                  <a:prstClr val="black"/>
                </a:solidFill>
                <a:hlinkClick r:id="rId3"/>
              </a:rPr>
              <a:t>www.pch.gc.ca/eng/1267548087384/1254192746896</a:t>
            </a:r>
            <a:r>
              <a:rPr lang="en-US" altLang="en-US" sz="1600" dirty="0" smtClean="0">
                <a:solidFill>
                  <a:prstClr val="black"/>
                </a:solidFill>
              </a:rPr>
              <a:t> </a:t>
            </a:r>
            <a:endParaRPr lang="en-US" altLang="en-US" sz="1600" dirty="0">
              <a:solidFill>
                <a:prstClr val="black"/>
              </a:solidFill>
            </a:endParaRPr>
          </a:p>
        </p:txBody>
      </p:sp>
    </p:spTree>
    <p:extLst>
      <p:ext uri="{BB962C8B-B14F-4D97-AF65-F5344CB8AC3E}">
        <p14:creationId xmlns:p14="http://schemas.microsoft.com/office/powerpoint/2010/main" val="4008841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Questions &amp; Poll / Questions et </a:t>
            </a:r>
            <a:r>
              <a:rPr lang="en-US" sz="6000" dirty="0" err="1" smtClean="0"/>
              <a:t>sondage</a:t>
            </a:r>
            <a:endParaRPr lang="en-US" sz="6000" dirty="0"/>
          </a:p>
        </p:txBody>
      </p:sp>
    </p:spTree>
    <p:extLst>
      <p:ext uri="{BB962C8B-B14F-4D97-AF65-F5344CB8AC3E}">
        <p14:creationId xmlns:p14="http://schemas.microsoft.com/office/powerpoint/2010/main" val="1021561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350248" y="1440857"/>
            <a:ext cx="6443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a:t>Social Media </a:t>
            </a:r>
            <a:r>
              <a:rPr lang="en-CA" dirty="0" smtClean="0"/>
              <a:t>/ </a:t>
            </a:r>
            <a:r>
              <a:rPr lang="fr-FR" dirty="0" smtClean="0"/>
              <a:t>Médias </a:t>
            </a:r>
            <a:r>
              <a:rPr lang="fr-FR" dirty="0"/>
              <a:t>sociaux </a:t>
            </a:r>
            <a:endParaRPr lang="en-CA" b="1" kern="0" dirty="0">
              <a:solidFill>
                <a:sysClr val="windowText" lastClr="000000"/>
              </a:solidFill>
            </a:endParaRPr>
          </a:p>
        </p:txBody>
      </p:sp>
      <p:sp>
        <p:nvSpPr>
          <p:cNvPr id="4" name="TextBox 3"/>
          <p:cNvSpPr txBox="1"/>
          <p:nvPr/>
        </p:nvSpPr>
        <p:spPr>
          <a:xfrm>
            <a:off x="1600200" y="2990671"/>
            <a:ext cx="5943600" cy="1200329"/>
          </a:xfrm>
          <a:prstGeom prst="rect">
            <a:avLst/>
          </a:prstGeom>
          <a:noFill/>
        </p:spPr>
        <p:txBody>
          <a:bodyPr wrap="square" rtlCol="0">
            <a:spAutoFit/>
          </a:bodyPr>
          <a:lstStyle/>
          <a:p>
            <a:r>
              <a:rPr lang="en-US" sz="2400" dirty="0" smtClean="0"/>
              <a:t>How does a sport organization integrate Official Languages into their social media to meet the SFAF performance measure?</a:t>
            </a:r>
            <a:endParaRPr lang="en-CA" sz="2400" dirty="0"/>
          </a:p>
        </p:txBody>
      </p:sp>
    </p:spTree>
    <p:extLst>
      <p:ext uri="{BB962C8B-B14F-4D97-AF65-F5344CB8AC3E}">
        <p14:creationId xmlns:p14="http://schemas.microsoft.com/office/powerpoint/2010/main" val="1718650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38200" y="2057400"/>
            <a:ext cx="7391400" cy="3416320"/>
          </a:xfrm>
          <a:prstGeom prst="rect">
            <a:avLst/>
          </a:prstGeom>
          <a:noFill/>
        </p:spPr>
        <p:txBody>
          <a:bodyPr wrap="square" rtlCol="0">
            <a:spAutoFit/>
          </a:bodyPr>
          <a:lstStyle/>
          <a:p>
            <a:r>
              <a:rPr lang="en-US" sz="2400" b="1" dirty="0" smtClean="0"/>
              <a:t>Level 1 – Initiating</a:t>
            </a:r>
          </a:p>
          <a:p>
            <a:r>
              <a:rPr lang="en-US" dirty="0" smtClean="0"/>
              <a:t>The organization </a:t>
            </a:r>
            <a:r>
              <a:rPr lang="en-US" b="1" dirty="0" smtClean="0"/>
              <a:t>develops a strategy </a:t>
            </a:r>
            <a:r>
              <a:rPr lang="en-US" dirty="0" smtClean="0"/>
              <a:t>for its communications via social media.</a:t>
            </a:r>
          </a:p>
          <a:p>
            <a:pPr marL="742950" lvl="1" indent="-285750">
              <a:buFont typeface="Arial" panose="020B0604020202020204" pitchFamily="34" charset="0"/>
              <a:buChar char="•"/>
            </a:pPr>
            <a:r>
              <a:rPr lang="en-US" sz="1600" dirty="0" smtClean="0"/>
              <a:t>Bilingual or separate equivalent unilingual versions in both official languages.</a:t>
            </a:r>
          </a:p>
          <a:p>
            <a:pPr marL="742950" lvl="1" indent="-285750">
              <a:buFont typeface="Arial" panose="020B0604020202020204" pitchFamily="34" charset="0"/>
              <a:buChar char="•"/>
            </a:pPr>
            <a:r>
              <a:rPr lang="en-US" sz="1600" dirty="0" smtClean="0"/>
              <a:t>Separate unilingual versions should provide equally rewarding experience.</a:t>
            </a:r>
          </a:p>
          <a:p>
            <a:pPr marL="742950" lvl="1" indent="-285750">
              <a:buFont typeface="Arial" panose="020B0604020202020204" pitchFamily="34" charset="0"/>
              <a:buChar char="•"/>
            </a:pPr>
            <a:r>
              <a:rPr lang="en-US" sz="1600" dirty="0" smtClean="0"/>
              <a:t>Separate unilingual versions should indicate availability of the alternate official language.</a:t>
            </a:r>
          </a:p>
          <a:p>
            <a:pPr marL="742950" lvl="1" indent="-285750">
              <a:buFont typeface="Arial" panose="020B0604020202020204" pitchFamily="34" charset="0"/>
              <a:buChar char="•"/>
            </a:pPr>
            <a:r>
              <a:rPr lang="en-US" sz="1600" dirty="0" smtClean="0"/>
              <a:t>When a bilingual version is produced, the title of the page (name of the organization) must be bilingual when the account is created.</a:t>
            </a:r>
            <a:endParaRPr lang="en-US" sz="1600" dirty="0"/>
          </a:p>
          <a:p>
            <a:endParaRPr lang="en-US" dirty="0"/>
          </a:p>
          <a:p>
            <a:r>
              <a:rPr lang="en-US" sz="2400" b="1" dirty="0" smtClean="0"/>
              <a:t>Level 2 – Emerging</a:t>
            </a:r>
          </a:p>
          <a:p>
            <a:r>
              <a:rPr lang="en-US" dirty="0" smtClean="0"/>
              <a:t>The organization </a:t>
            </a:r>
            <a:r>
              <a:rPr lang="en-US" b="1" dirty="0" smtClean="0"/>
              <a:t>has a strategy implemented </a:t>
            </a:r>
            <a:r>
              <a:rPr lang="en-US" dirty="0" smtClean="0"/>
              <a:t>for its communications via social media.</a:t>
            </a:r>
            <a:endParaRPr lang="en-CA" dirty="0"/>
          </a:p>
        </p:txBody>
      </p:sp>
    </p:spTree>
    <p:extLst>
      <p:ext uri="{BB962C8B-B14F-4D97-AF65-F5344CB8AC3E}">
        <p14:creationId xmlns:p14="http://schemas.microsoft.com/office/powerpoint/2010/main" val="1270109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38200" y="1676400"/>
            <a:ext cx="3505200" cy="5262979"/>
          </a:xfrm>
          <a:prstGeom prst="rect">
            <a:avLst/>
          </a:prstGeom>
          <a:noFill/>
        </p:spPr>
        <p:txBody>
          <a:bodyPr wrap="square" rtlCol="0">
            <a:spAutoFit/>
          </a:bodyPr>
          <a:lstStyle/>
          <a:p>
            <a:r>
              <a:rPr lang="en-US" sz="2400" b="1" dirty="0" smtClean="0"/>
              <a:t>Level 3 – Developing</a:t>
            </a:r>
          </a:p>
          <a:p>
            <a:endParaRPr lang="en-US" sz="2400" dirty="0" smtClean="0"/>
          </a:p>
          <a:p>
            <a:pPr marL="285750" indent="-285750">
              <a:buFont typeface="Arial" panose="020B0604020202020204" pitchFamily="34" charset="0"/>
              <a:buChar char="•"/>
            </a:pPr>
            <a:r>
              <a:rPr lang="en-US" dirty="0" smtClean="0"/>
              <a:t>The </a:t>
            </a:r>
            <a:r>
              <a:rPr lang="en-US" b="1" dirty="0" smtClean="0"/>
              <a:t>static content </a:t>
            </a:r>
            <a:r>
              <a:rPr lang="en-US" dirty="0" smtClean="0"/>
              <a:t>(e.g. organization profile, conditions of use, contact info, etc.) has equivalent content and equal language quality in both official languages.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algn="r"/>
            <a:endParaRPr lang="en-US" sz="1200" dirty="0" smtClean="0"/>
          </a:p>
          <a:p>
            <a:pPr algn="r"/>
            <a:endParaRPr lang="en-US" sz="1200" dirty="0"/>
          </a:p>
          <a:p>
            <a:pPr algn="r"/>
            <a:endParaRPr lang="en-US" sz="1200" dirty="0" smtClean="0"/>
          </a:p>
          <a:p>
            <a:pPr algn="r"/>
            <a:endParaRPr lang="en-US" sz="1200" dirty="0"/>
          </a:p>
          <a:p>
            <a:pPr algn="r"/>
            <a:r>
              <a:rPr lang="en-US" sz="1200" dirty="0" smtClean="0"/>
              <a:t>Example : Facebook page of Football Canada</a:t>
            </a:r>
          </a:p>
          <a:p>
            <a:pPr lvl="0" algn="r"/>
            <a:r>
              <a:rPr lang="en-US" sz="1000" dirty="0">
                <a:solidFill>
                  <a:prstClr val="black"/>
                </a:solidFill>
                <a:hlinkClick r:id="rId3"/>
              </a:rPr>
              <a:t>https://www.facebook.com/FootballCanada/info/?tab=page_info</a:t>
            </a:r>
            <a:endParaRPr lang="en-US" sz="1000" dirty="0">
              <a:solidFill>
                <a:prstClr val="black"/>
              </a:solidFill>
            </a:endParaRPr>
          </a:p>
          <a:p>
            <a:pPr algn="r"/>
            <a:endParaRPr lang="en-US" sz="1400" dirty="0" smtClean="0"/>
          </a:p>
          <a:p>
            <a:pPr algn="r"/>
            <a:endParaRPr lang="en-US" sz="14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76400"/>
            <a:ext cx="3995336" cy="4433849"/>
          </a:xfrm>
          <a:prstGeom prst="rect">
            <a:avLst/>
          </a:prstGeom>
        </p:spPr>
      </p:pic>
    </p:spTree>
    <p:extLst>
      <p:ext uri="{BB962C8B-B14F-4D97-AF65-F5344CB8AC3E}">
        <p14:creationId xmlns:p14="http://schemas.microsoft.com/office/powerpoint/2010/main" val="373453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hape 67"/>
          <p:cNvSpPr txBox="1">
            <a:spLocks/>
          </p:cNvSpPr>
          <p:nvPr/>
        </p:nvSpPr>
        <p:spPr>
          <a:xfrm>
            <a:off x="2133600" y="1324565"/>
            <a:ext cx="50719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b="1" kern="0" dirty="0" smtClean="0">
                <a:solidFill>
                  <a:sysClr val="windowText" lastClr="000000"/>
                </a:solidFill>
              </a:rPr>
              <a:t>Speakers / </a:t>
            </a:r>
            <a:r>
              <a:rPr lang="en-CA" b="1" kern="0" dirty="0" err="1" smtClean="0">
                <a:solidFill>
                  <a:sysClr val="windowText" lastClr="000000"/>
                </a:solidFill>
              </a:rPr>
              <a:t>Présentateurs</a:t>
            </a:r>
            <a:endParaRPr lang="en-CA" b="1" kern="0" dirty="0">
              <a:solidFill>
                <a:sysClr val="windowText" lastClr="000000"/>
              </a:solidFill>
            </a:endParaRPr>
          </a:p>
        </p:txBody>
      </p:sp>
      <p:sp>
        <p:nvSpPr>
          <p:cNvPr id="3" name="Rectangle 2"/>
          <p:cNvSpPr/>
          <p:nvPr/>
        </p:nvSpPr>
        <p:spPr>
          <a:xfrm>
            <a:off x="304800" y="3505200"/>
            <a:ext cx="4343400" cy="369332"/>
          </a:xfrm>
          <a:prstGeom prst="rect">
            <a:avLst/>
          </a:prstGeom>
        </p:spPr>
        <p:txBody>
          <a:bodyPr wrap="square">
            <a:spAutoFit/>
          </a:bodyPr>
          <a:lstStyle/>
          <a:p>
            <a:pPr defTabSz="457200" latinLnBrk="1" hangingPunct="0"/>
            <a:r>
              <a:rPr lang="en-US" b="1" dirty="0">
                <a:solidFill>
                  <a:srgbClr val="000000"/>
                </a:solidFill>
                <a:sym typeface="Helvetica Neue"/>
              </a:rPr>
              <a:t>Debra </a:t>
            </a:r>
            <a:r>
              <a:rPr lang="en-US" b="1" dirty="0" err="1" smtClean="0">
                <a:solidFill>
                  <a:srgbClr val="000000"/>
                </a:solidFill>
                <a:sym typeface="Helvetica Neue"/>
              </a:rPr>
              <a:t>Gassewitz</a:t>
            </a:r>
            <a:endParaRPr lang="en-US" b="1" dirty="0" smtClean="0">
              <a:solidFill>
                <a:srgbClr val="000000"/>
              </a:solidFill>
              <a:sym typeface="Helvetica Neue"/>
            </a:endParaRPr>
          </a:p>
        </p:txBody>
      </p:sp>
      <p:sp>
        <p:nvSpPr>
          <p:cNvPr id="6" name="Rectangle 5"/>
          <p:cNvSpPr/>
          <p:nvPr/>
        </p:nvSpPr>
        <p:spPr>
          <a:xfrm>
            <a:off x="4953000" y="3500607"/>
            <a:ext cx="3886200" cy="369332"/>
          </a:xfrm>
          <a:prstGeom prst="rect">
            <a:avLst/>
          </a:prstGeom>
        </p:spPr>
        <p:txBody>
          <a:bodyPr wrap="square">
            <a:spAutoFit/>
          </a:bodyPr>
          <a:lstStyle/>
          <a:p>
            <a:pPr defTabSz="457200" latinLnBrk="1" hangingPunct="0"/>
            <a:r>
              <a:rPr lang="en-US" b="1" dirty="0">
                <a:solidFill>
                  <a:srgbClr val="000000"/>
                </a:solidFill>
                <a:sym typeface="Helvetica Neue"/>
              </a:rPr>
              <a:t>Jaimie </a:t>
            </a:r>
            <a:r>
              <a:rPr lang="en-US" b="1" dirty="0" err="1" smtClean="0">
                <a:solidFill>
                  <a:srgbClr val="000000"/>
                </a:solidFill>
                <a:sym typeface="Helvetica Neue"/>
              </a:rPr>
              <a:t>Earley</a:t>
            </a:r>
            <a:endParaRPr lang="en-US" b="1" dirty="0" smtClean="0">
              <a:solidFill>
                <a:srgbClr val="000000"/>
              </a:solidFill>
              <a:sym typeface="Helvetica Neue"/>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1231974" cy="121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088" y="2286000"/>
            <a:ext cx="1429657" cy="1107932"/>
          </a:xfrm>
          <a:prstGeom prst="rect">
            <a:avLst/>
          </a:prstGeom>
        </p:spPr>
      </p:pic>
      <p:sp>
        <p:nvSpPr>
          <p:cNvPr id="4" name="TextBox 3"/>
          <p:cNvSpPr txBox="1"/>
          <p:nvPr/>
        </p:nvSpPr>
        <p:spPr>
          <a:xfrm>
            <a:off x="304800" y="3846255"/>
            <a:ext cx="4343400" cy="2554545"/>
          </a:xfrm>
          <a:prstGeom prst="rect">
            <a:avLst/>
          </a:prstGeom>
          <a:noFill/>
        </p:spPr>
        <p:txBody>
          <a:bodyPr wrap="square" rtlCol="0">
            <a:spAutoFit/>
          </a:bodyPr>
          <a:lstStyle/>
          <a:p>
            <a:r>
              <a:rPr lang="en-US" sz="1600" dirty="0"/>
              <a:t>For over 15 years, </a:t>
            </a:r>
            <a:r>
              <a:rPr lang="en-US" sz="1600" dirty="0" smtClean="0"/>
              <a:t>Debra</a:t>
            </a:r>
            <a:r>
              <a:rPr lang="en-US" sz="1600" dirty="0"/>
              <a:t> has grown </a:t>
            </a:r>
            <a:r>
              <a:rPr lang="en-US" sz="1600" dirty="0" smtClean="0"/>
              <a:t>SIRC into </a:t>
            </a:r>
            <a:r>
              <a:rPr lang="en-US" sz="1600" dirty="0"/>
              <a:t>the world's most highly respected international sport research </a:t>
            </a:r>
            <a:r>
              <a:rPr lang="en-US" sz="1600" dirty="0" err="1"/>
              <a:t>centre</a:t>
            </a:r>
            <a:r>
              <a:rPr lang="en-US" sz="1600" dirty="0"/>
              <a:t>. She has led SIRC's evolution from "Library" to "Knowledge </a:t>
            </a:r>
            <a:r>
              <a:rPr lang="en-US" sz="1600" dirty="0" smtClean="0"/>
              <a:t>Broker” developing </a:t>
            </a:r>
            <a:r>
              <a:rPr lang="en-US" sz="1600" dirty="0"/>
              <a:t>strategic marketing opportunities and leveraging new technologies </a:t>
            </a:r>
            <a:r>
              <a:rPr lang="en-US" sz="1600" dirty="0" smtClean="0"/>
              <a:t>to </a:t>
            </a:r>
            <a:r>
              <a:rPr lang="en-US" sz="1600" dirty="0"/>
              <a:t>create innovative multi-media learning tools and communication vehicles that have significantly enhanced SIRC's business and benefited individuals and organizations at all levels of sport</a:t>
            </a:r>
            <a:r>
              <a:rPr lang="en-US" sz="1600" dirty="0" smtClean="0"/>
              <a:t>.</a:t>
            </a:r>
            <a:endParaRPr lang="en-US" sz="1600" dirty="0"/>
          </a:p>
        </p:txBody>
      </p:sp>
      <p:sp>
        <p:nvSpPr>
          <p:cNvPr id="9" name="TextBox 8"/>
          <p:cNvSpPr txBox="1"/>
          <p:nvPr/>
        </p:nvSpPr>
        <p:spPr>
          <a:xfrm>
            <a:off x="4953000" y="3823332"/>
            <a:ext cx="3994484" cy="2677656"/>
          </a:xfrm>
          <a:prstGeom prst="rect">
            <a:avLst/>
          </a:prstGeom>
          <a:noFill/>
        </p:spPr>
        <p:txBody>
          <a:bodyPr wrap="square" rtlCol="0">
            <a:spAutoFit/>
          </a:bodyPr>
          <a:lstStyle/>
          <a:p>
            <a:r>
              <a:rPr lang="en-US" sz="1600" dirty="0"/>
              <a:t>Jaimie is the Manager of Sport Canada’s Official Languages Unit. </a:t>
            </a:r>
          </a:p>
          <a:p>
            <a:endParaRPr lang="en-US" sz="800" dirty="0"/>
          </a:p>
          <a:p>
            <a:r>
              <a:rPr lang="en-US" sz="1600" dirty="0"/>
              <a:t>Since joining Sport Canada in 2007, Jaimie has held various positions within the Organization including Senior Program officer and Chief of Staff to the Director General. Prior to joining Sport Canada, she worked as </a:t>
            </a:r>
            <a:r>
              <a:rPr lang="en-US" sz="1600" dirty="0" err="1"/>
              <a:t>Synchro</a:t>
            </a:r>
            <a:r>
              <a:rPr lang="en-US" sz="1600" dirty="0"/>
              <a:t> Canada’s High Performance Manager overseeing </a:t>
            </a:r>
            <a:r>
              <a:rPr lang="en-US" sz="1600" dirty="0" err="1"/>
              <a:t>Synchro</a:t>
            </a:r>
            <a:r>
              <a:rPr lang="en-US" sz="1600" dirty="0"/>
              <a:t> Canada’s National team programs. </a:t>
            </a:r>
            <a:endParaRPr lang="en-US" sz="1600" dirty="0">
              <a:solidFill>
                <a:srgbClr val="000000"/>
              </a:solidFill>
              <a:sym typeface="Helvetica Neue"/>
            </a:endParaRPr>
          </a:p>
        </p:txBody>
      </p:sp>
    </p:spTree>
    <p:extLst>
      <p:ext uri="{BB962C8B-B14F-4D97-AF65-F5344CB8AC3E}">
        <p14:creationId xmlns:p14="http://schemas.microsoft.com/office/powerpoint/2010/main" val="2299805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6239" y="1676400"/>
            <a:ext cx="4037161" cy="4524315"/>
          </a:xfrm>
          <a:prstGeom prst="rect">
            <a:avLst/>
          </a:prstGeom>
          <a:noFill/>
        </p:spPr>
        <p:txBody>
          <a:bodyPr wrap="square" rtlCol="0">
            <a:spAutoFit/>
          </a:bodyPr>
          <a:lstStyle/>
          <a:p>
            <a:r>
              <a:rPr lang="en-US" sz="2400" b="1" dirty="0" smtClean="0"/>
              <a:t>Level 4 - Implementing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b="1" dirty="0" smtClean="0"/>
              <a:t>communication from the organization </a:t>
            </a:r>
            <a:r>
              <a:rPr lang="en-US" dirty="0" smtClean="0"/>
              <a:t>have equivalent content and equal language quality in both official languages.</a:t>
            </a:r>
          </a:p>
          <a:p>
            <a:pPr marL="742950" lvl="1" indent="-285750">
              <a:buFont typeface="Arial" panose="020B0604020202020204" pitchFamily="34" charset="0"/>
              <a:buChar char="•"/>
            </a:pPr>
            <a:r>
              <a:rPr lang="en-US" dirty="0" smtClean="0"/>
              <a:t>General interest info must be available in both official languages.</a:t>
            </a:r>
          </a:p>
          <a:p>
            <a:pPr marL="742950" lvl="1" indent="-285750">
              <a:buFont typeface="Arial" panose="020B0604020202020204" pitchFamily="34" charset="0"/>
              <a:buChar char="•"/>
            </a:pPr>
            <a:r>
              <a:rPr lang="en-US" dirty="0" smtClean="0"/>
              <a:t>Questions and comments are answered in the language of submission.</a:t>
            </a:r>
          </a:p>
          <a:p>
            <a:pPr lvl="1"/>
            <a:endParaRPr lang="en-US" sz="1400" dirty="0" smtClean="0"/>
          </a:p>
          <a:p>
            <a:pPr lvl="1"/>
            <a:endParaRPr lang="en-US" sz="1400" dirty="0" smtClean="0"/>
          </a:p>
          <a:p>
            <a:pPr marL="49213" lvl="1"/>
            <a:r>
              <a:rPr lang="en-US" sz="1400" dirty="0" smtClean="0"/>
              <a:t>Example : Facebook page of the</a:t>
            </a:r>
            <a:r>
              <a:rPr lang="en-US" sz="1400" dirty="0"/>
              <a:t> </a:t>
            </a:r>
            <a:r>
              <a:rPr lang="en-US" sz="1400" dirty="0" smtClean="0"/>
              <a:t>Canadian Paralympic Committee</a:t>
            </a:r>
          </a:p>
          <a:p>
            <a:pPr lvl="0" algn="r"/>
            <a:r>
              <a:rPr lang="en-CA" sz="1000" u="sng" dirty="0">
                <a:solidFill>
                  <a:prstClr val="black"/>
                </a:solidFill>
                <a:hlinkClick r:id="rId3"/>
              </a:rPr>
              <a:t>https://</a:t>
            </a:r>
            <a:r>
              <a:rPr lang="en-CA" sz="1000" u="sng" dirty="0" smtClean="0">
                <a:solidFill>
                  <a:prstClr val="black"/>
                </a:solidFill>
                <a:hlinkClick r:id="rId3"/>
              </a:rPr>
              <a:t>www.facebook.com/CDNParalympics/timeline?ref=page_internal</a:t>
            </a:r>
            <a:endParaRPr lang="en-US" dirty="0"/>
          </a:p>
        </p:txBody>
      </p:sp>
      <p:pic>
        <p:nvPicPr>
          <p:cNvPr id="6" name="Picture 5"/>
          <p:cNvPicPr/>
          <p:nvPr/>
        </p:nvPicPr>
        <p:blipFill rotWithShape="1">
          <a:blip r:embed="rId4"/>
          <a:srcRect l="19918" t="13161" r="20771"/>
          <a:stretch/>
        </p:blipFill>
        <p:spPr>
          <a:xfrm>
            <a:off x="4495800" y="1219201"/>
            <a:ext cx="4676274" cy="5264682"/>
          </a:xfrm>
          <a:prstGeom prst="rect">
            <a:avLst/>
          </a:prstGeom>
        </p:spPr>
      </p:pic>
    </p:spTree>
    <p:extLst>
      <p:ext uri="{BB962C8B-B14F-4D97-AF65-F5344CB8AC3E}">
        <p14:creationId xmlns:p14="http://schemas.microsoft.com/office/powerpoint/2010/main" val="3185168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828800"/>
            <a:ext cx="3505200" cy="4801314"/>
          </a:xfrm>
          <a:prstGeom prst="rect">
            <a:avLst/>
          </a:prstGeom>
          <a:noFill/>
        </p:spPr>
        <p:txBody>
          <a:bodyPr wrap="square" rtlCol="0">
            <a:spAutoFit/>
          </a:bodyPr>
          <a:lstStyle/>
          <a:p>
            <a:r>
              <a:rPr lang="en-US" sz="2400" b="1" dirty="0" smtClean="0"/>
              <a:t>Level 5 - Robust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External content posted by the organization is available for all users regardless of the language used by the external source.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sz="1400" dirty="0" smtClean="0"/>
              <a:t>Example : Facebook page of Synchro Canada</a:t>
            </a:r>
          </a:p>
          <a:p>
            <a:pPr lvl="0"/>
            <a:r>
              <a:rPr lang="en-CA" sz="1000" u="sng" dirty="0">
                <a:solidFill>
                  <a:prstClr val="black"/>
                </a:solidFill>
                <a:hlinkClick r:id="rId3"/>
              </a:rPr>
              <a:t>https://www.facebook.com/synchrocanada/videos?ref=page_internal</a:t>
            </a:r>
            <a:endParaRPr lang="en-US" sz="1000" dirty="0">
              <a:solidFill>
                <a:prstClr val="black"/>
              </a:solidFill>
            </a:endParaRPr>
          </a:p>
          <a:p>
            <a:pPr algn="r"/>
            <a:r>
              <a:rPr lang="en-US" sz="1400" dirty="0" smtClean="0"/>
              <a:t> </a:t>
            </a:r>
          </a:p>
        </p:txBody>
      </p:sp>
      <p:pic>
        <p:nvPicPr>
          <p:cNvPr id="7" name="Picture 6"/>
          <p:cNvPicPr/>
          <p:nvPr/>
        </p:nvPicPr>
        <p:blipFill rotWithShape="1">
          <a:blip r:embed="rId4"/>
          <a:srcRect l="19936" t="11942" r="28355"/>
          <a:stretch/>
        </p:blipFill>
        <p:spPr>
          <a:xfrm>
            <a:off x="4254684" y="1752600"/>
            <a:ext cx="4584516" cy="4485515"/>
          </a:xfrm>
          <a:prstGeom prst="rect">
            <a:avLst/>
          </a:prstGeom>
        </p:spPr>
      </p:pic>
    </p:spTree>
    <p:extLst>
      <p:ext uri="{BB962C8B-B14F-4D97-AF65-F5344CB8AC3E}">
        <p14:creationId xmlns:p14="http://schemas.microsoft.com/office/powerpoint/2010/main" val="1086810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2286000"/>
            <a:ext cx="8686800" cy="5447645"/>
          </a:xfrm>
          <a:prstGeom prst="rect">
            <a:avLst/>
          </a:prstGeom>
          <a:noFill/>
        </p:spPr>
        <p:txBody>
          <a:bodyPr wrap="square" rtlCol="0">
            <a:spAutoFit/>
          </a:bodyPr>
          <a:lstStyle/>
          <a:p>
            <a:pPr algn="ctr"/>
            <a:r>
              <a:rPr lang="fr-CA" sz="2800" b="1" dirty="0" err="1" smtClean="0"/>
              <a:t>Considerations</a:t>
            </a:r>
            <a:endParaRPr lang="fr-CA" sz="2800" b="1"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Using both official languages on social media </a:t>
            </a:r>
            <a:r>
              <a:rPr lang="en-US" dirty="0" smtClean="0"/>
              <a:t>extends your online reach.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Knowing the pre-existing </a:t>
            </a:r>
            <a:r>
              <a:rPr lang="en-US" dirty="0"/>
              <a:t>social media </a:t>
            </a:r>
            <a:r>
              <a:rPr lang="en-US" dirty="0" smtClean="0"/>
              <a:t>conversation in English and French </a:t>
            </a:r>
            <a:r>
              <a:rPr lang="en-US" dirty="0"/>
              <a:t>through popular and relevant </a:t>
            </a:r>
            <a:r>
              <a:rPr lang="en-US" dirty="0" smtClean="0"/>
              <a:t>hashtags also helps.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Connect with each other offline to </a:t>
            </a:r>
            <a:r>
              <a:rPr lang="en-US" dirty="0"/>
              <a:t>share ideas </a:t>
            </a:r>
            <a:r>
              <a:rPr lang="en-US" dirty="0" smtClean="0"/>
              <a:t>and bilingual terminology to </a:t>
            </a:r>
            <a:r>
              <a:rPr lang="en-US" dirty="0"/>
              <a:t>leverage </a:t>
            </a:r>
            <a:r>
              <a:rPr lang="en-US" dirty="0" smtClean="0"/>
              <a:t>each others content online. Strategic </a:t>
            </a:r>
            <a:r>
              <a:rPr lang="en-US" dirty="0"/>
              <a:t>partnerships with like-minded organizations </a:t>
            </a:r>
            <a:r>
              <a:rPr lang="en-US" dirty="0" smtClean="0"/>
              <a:t>may </a:t>
            </a:r>
            <a:r>
              <a:rPr lang="en-US" dirty="0"/>
              <a:t>have inroads into an audience </a:t>
            </a:r>
            <a:r>
              <a:rPr lang="en-US" dirty="0" smtClean="0"/>
              <a:t>segment for a particular project.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algn="r"/>
            <a:r>
              <a:rPr lang="en-US" sz="1400" dirty="0" smtClean="0"/>
              <a:t> </a:t>
            </a:r>
          </a:p>
        </p:txBody>
      </p:sp>
    </p:spTree>
    <p:extLst>
      <p:ext uri="{BB962C8B-B14F-4D97-AF65-F5344CB8AC3E}">
        <p14:creationId xmlns:p14="http://schemas.microsoft.com/office/powerpoint/2010/main" val="604895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676400"/>
            <a:ext cx="8686800" cy="800219"/>
          </a:xfrm>
          <a:prstGeom prst="rect">
            <a:avLst/>
          </a:prstGeom>
          <a:noFill/>
        </p:spPr>
        <p:txBody>
          <a:bodyPr wrap="square" rtlCol="0">
            <a:spAutoFit/>
          </a:bodyPr>
          <a:lstStyle/>
          <a:p>
            <a:pPr algn="ctr"/>
            <a:r>
              <a:rPr lang="fr-CA" sz="3200" b="1" dirty="0" err="1" smtClean="0"/>
              <a:t>Reach</a:t>
            </a:r>
            <a:r>
              <a:rPr lang="fr-CA" sz="3200" b="1" dirty="0" smtClean="0"/>
              <a:t> out to Sport Canada!</a:t>
            </a:r>
            <a:endParaRPr lang="en-US" sz="3200" b="1" dirty="0"/>
          </a:p>
          <a:p>
            <a:pPr algn="r"/>
            <a:r>
              <a:rPr lang="en-US" sz="1400" dirty="0" smtClean="0"/>
              <a:t> </a:t>
            </a:r>
          </a:p>
        </p:txBody>
      </p:sp>
      <p:graphicFrame>
        <p:nvGraphicFramePr>
          <p:cNvPr id="6" name="Table 5"/>
          <p:cNvGraphicFramePr>
            <a:graphicFrameLocks noGrp="1"/>
          </p:cNvGraphicFramePr>
          <p:nvPr>
            <p:extLst/>
          </p:nvPr>
        </p:nvGraphicFramePr>
        <p:xfrm>
          <a:off x="1627624" y="2846192"/>
          <a:ext cx="6041151" cy="2286000"/>
        </p:xfrm>
        <a:graphic>
          <a:graphicData uri="http://schemas.openxmlformats.org/drawingml/2006/table">
            <a:tbl>
              <a:tblPr firstRow="1" firstCol="1" bandRow="1"/>
              <a:tblGrid>
                <a:gridCol w="1542355"/>
                <a:gridCol w="4498796"/>
              </a:tblGrid>
              <a:tr h="653142">
                <a:tc>
                  <a:txBody>
                    <a:bodyPr/>
                    <a:lstStyle/>
                    <a:p>
                      <a:pPr marL="22860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Facebook.com/</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SportCanadaEN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Facebook.com/</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SportCanadaFR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6572">
                <a:tc>
                  <a:txBody>
                    <a:bodyPr/>
                    <a:lstStyle/>
                    <a:p>
                      <a:pPr marL="22860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SportCanada_EN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SportCanada_FR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142">
                <a:tc>
                  <a:txBody>
                    <a:bodyPr/>
                    <a:lstStyle/>
                    <a:p>
                      <a:pPr marL="22860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Instagram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https://www.instagram.com/sportcanada/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72">
                <a:tc>
                  <a:txBody>
                    <a:bodyPr/>
                    <a:lstStyle/>
                    <a:p>
                      <a:pPr marL="22860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YouTube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http://bit.ly/1Zcz2pP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72">
                <a:tc>
                  <a:txBody>
                    <a:bodyPr/>
                    <a:lstStyle/>
                    <a:p>
                      <a:pPr marL="22860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Flickr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Flickr.com/</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1638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457200" y="1336674"/>
            <a:ext cx="8229600" cy="1330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5 Creative Ways to Integrate Official Languages on a Sport Organization Budget</a:t>
            </a:r>
            <a:endParaRPr lang="en-CA" sz="3600" dirty="0"/>
          </a:p>
        </p:txBody>
      </p:sp>
      <p:sp>
        <p:nvSpPr>
          <p:cNvPr id="4" name="TextBox 3"/>
          <p:cNvSpPr txBox="1"/>
          <p:nvPr/>
        </p:nvSpPr>
        <p:spPr>
          <a:xfrm>
            <a:off x="1219200" y="2971800"/>
            <a:ext cx="6629400" cy="2523768"/>
          </a:xfrm>
          <a:prstGeom prst="rect">
            <a:avLst/>
          </a:prstGeom>
          <a:noFill/>
        </p:spPr>
        <p:txBody>
          <a:bodyPr wrap="square" rtlCol="0">
            <a:spAutoFit/>
          </a:bodyPr>
          <a:lstStyle/>
          <a:p>
            <a:pPr marL="342900" indent="-342900">
              <a:buFont typeface="+mj-lt"/>
              <a:buAutoNum type="arabicParenR"/>
            </a:pPr>
            <a:r>
              <a:rPr lang="en-US" sz="2000" dirty="0" smtClean="0"/>
              <a:t>Use templates for voicemail messages and email signature.</a:t>
            </a:r>
          </a:p>
          <a:p>
            <a:pPr marL="342900" indent="-342900">
              <a:buFont typeface="+mj-lt"/>
              <a:buAutoNum type="arabicParenR"/>
            </a:pPr>
            <a:r>
              <a:rPr lang="en-US" sz="2000" dirty="0" smtClean="0"/>
              <a:t>Make the best use of terminology data banks and lexicons (Multilingual).</a:t>
            </a:r>
          </a:p>
          <a:p>
            <a:pPr marL="342900" indent="-342900">
              <a:buFont typeface="+mj-lt"/>
              <a:buAutoNum type="arabicParenR"/>
            </a:pPr>
            <a:r>
              <a:rPr lang="en-US" sz="2000" dirty="0" smtClean="0"/>
              <a:t>Consider “Tips and Tricks” for cost-conscious translation.</a:t>
            </a:r>
          </a:p>
          <a:p>
            <a:pPr marL="342900" indent="-342900">
              <a:buFont typeface="+mj-lt"/>
              <a:buAutoNum type="arabicParenR"/>
            </a:pPr>
            <a:r>
              <a:rPr lang="en-US" sz="2000" dirty="0" smtClean="0"/>
              <a:t>Investigate alternative sources of funding support.</a:t>
            </a:r>
          </a:p>
          <a:p>
            <a:pPr marL="342900" indent="-342900">
              <a:buFont typeface="+mj-lt"/>
              <a:buAutoNum type="arabicParenR"/>
            </a:pPr>
            <a:r>
              <a:rPr lang="en-US" sz="2000" dirty="0" smtClean="0"/>
              <a:t>Use bilingual templates to maximize your communication reach through social media and minimize the costs.</a:t>
            </a:r>
          </a:p>
          <a:p>
            <a:pPr marL="342900" indent="-342900">
              <a:buFont typeface="+mj-lt"/>
              <a:buAutoNum type="arabicParenR"/>
            </a:pPr>
            <a:endParaRPr lang="en-CA" dirty="0"/>
          </a:p>
        </p:txBody>
      </p:sp>
    </p:spTree>
    <p:extLst>
      <p:ext uri="{BB962C8B-B14F-4D97-AF65-F5344CB8AC3E}">
        <p14:creationId xmlns:p14="http://schemas.microsoft.com/office/powerpoint/2010/main" val="1815695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hape 98"/>
          <p:cNvSpPr txBox="1">
            <a:spLocks/>
          </p:cNvSpPr>
          <p:nvPr/>
        </p:nvSpPr>
        <p:spPr>
          <a:xfrm>
            <a:off x="685800" y="1368961"/>
            <a:ext cx="7772400" cy="6632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32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defRPr sz="1800"/>
            </a:pPr>
            <a:r>
              <a:rPr lang="en-US" sz="4000" b="1" kern="0" dirty="0" smtClean="0">
                <a:solidFill>
                  <a:sysClr val="windowText" lastClr="000000"/>
                </a:solidFill>
              </a:rPr>
              <a:t>Get in touch / </a:t>
            </a:r>
            <a:r>
              <a:rPr lang="en-US" sz="4000" b="1" kern="0" dirty="0" err="1" smtClean="0">
                <a:solidFill>
                  <a:sysClr val="windowText" lastClr="000000"/>
                </a:solidFill>
              </a:rPr>
              <a:t>Contactez</a:t>
            </a:r>
            <a:r>
              <a:rPr lang="en-US" sz="4000" b="1" kern="0" dirty="0" smtClean="0">
                <a:solidFill>
                  <a:sysClr val="windowText" lastClr="000000"/>
                </a:solidFill>
              </a:rPr>
              <a:t>-nous </a:t>
            </a:r>
            <a:endParaRPr lang="en-US" sz="4000" b="1" kern="0" dirty="0">
              <a:solidFill>
                <a:sysClr val="windowText" lastClr="000000"/>
              </a:solidFill>
            </a:endParaRPr>
          </a:p>
        </p:txBody>
      </p:sp>
      <p:sp>
        <p:nvSpPr>
          <p:cNvPr id="5" name="Shape 99"/>
          <p:cNvSpPr txBox="1">
            <a:spLocks/>
          </p:cNvSpPr>
          <p:nvPr/>
        </p:nvSpPr>
        <p:spPr>
          <a:xfrm>
            <a:off x="914400" y="3787678"/>
            <a:ext cx="2952465" cy="23845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rPr>
              <a:t>Debra Gassewitz</a:t>
            </a:r>
            <a:endParaRPr lang="en-US" sz="1800" kern="0" dirty="0" smtClean="0">
              <a:solidFill>
                <a:srgbClr val="000000"/>
              </a:solidFill>
              <a:latin typeface="Helvetica Neue"/>
            </a:endParaRPr>
          </a:p>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rPr>
              <a:t>President &amp; CEO, SIRC</a:t>
            </a:r>
            <a:endParaRPr lang="en-US" sz="1800" kern="0" dirty="0" smtClean="0">
              <a:solidFill>
                <a:srgbClr val="000000"/>
              </a:solidFill>
              <a:latin typeface="Helvetica Neue"/>
            </a:endParaRPr>
          </a:p>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hlinkClick r:id="rId3"/>
              </a:rPr>
              <a:t>debrag@sirc.ca</a:t>
            </a:r>
            <a:endParaRPr lang="en-US" sz="1800" kern="0" dirty="0" smtClean="0">
              <a:solidFill>
                <a:srgbClr val="000000"/>
              </a:solidFill>
              <a:latin typeface="Helvetica Neue"/>
              <a:ea typeface="Arial Narrow"/>
              <a:cs typeface="Arial Narrow"/>
              <a:sym typeface="Arial Narrow"/>
            </a:endParaRPr>
          </a:p>
          <a:p>
            <a:pPr>
              <a:spcBef>
                <a:spcPts val="400"/>
              </a:spcBef>
              <a:defRPr sz="1800">
                <a:solidFill>
                  <a:srgbClr val="000000"/>
                </a:solidFill>
              </a:defRPr>
            </a:pPr>
            <a:r>
              <a:rPr lang="en-US" sz="1800" b="1" kern="0" dirty="0" smtClean="0">
                <a:solidFill>
                  <a:srgbClr val="000000"/>
                </a:solidFill>
                <a:latin typeface="Helvetica Neue"/>
                <a:ea typeface="Arial Narrow"/>
                <a:cs typeface="Arial Narrow"/>
                <a:sym typeface="Arial Narrow"/>
              </a:rPr>
              <a:t>sirc.ca</a:t>
            </a:r>
          </a:p>
          <a:p>
            <a:pPr>
              <a:spcBef>
                <a:spcPts val="400"/>
              </a:spcBef>
              <a:defRPr sz="1800">
                <a:solidFill>
                  <a:srgbClr val="000000"/>
                </a:solidFill>
              </a:defRPr>
            </a:pPr>
            <a:r>
              <a:rPr lang="en-US" sz="1800" b="1" kern="0" dirty="0" smtClean="0">
                <a:solidFill>
                  <a:srgbClr val="000000"/>
                </a:solidFill>
                <a:latin typeface="Helvetica Neue"/>
                <a:ea typeface="Arial Narrow"/>
                <a:cs typeface="Arial Narrow"/>
                <a:sym typeface="Arial Narrow"/>
                <a:hlinkClick r:id="rId4"/>
              </a:rPr>
              <a:t>@</a:t>
            </a:r>
            <a:r>
              <a:rPr lang="en-US" sz="1800" b="1" kern="0" dirty="0" err="1" smtClean="0">
                <a:solidFill>
                  <a:srgbClr val="000000"/>
                </a:solidFill>
                <a:latin typeface="Helvetica Neue"/>
                <a:ea typeface="Arial Narrow"/>
                <a:cs typeface="Arial Narrow"/>
                <a:sym typeface="Arial Narrow"/>
                <a:hlinkClick r:id="rId4"/>
              </a:rPr>
              <a:t>SIRCTweets</a:t>
            </a:r>
            <a:endParaRPr lang="en-US" sz="1800" b="1" kern="0" dirty="0" smtClean="0">
              <a:solidFill>
                <a:srgbClr val="000000"/>
              </a:solidFill>
              <a:latin typeface="Helvetica Neue"/>
              <a:ea typeface="Arial Narrow"/>
              <a:cs typeface="Arial Narrow"/>
              <a:sym typeface="Arial Narrow"/>
              <a:hlinkClick r:id="rId4"/>
            </a:endParaRPr>
          </a:p>
          <a:p>
            <a:pPr>
              <a:spcBef>
                <a:spcPts val="400"/>
              </a:spcBef>
              <a:defRPr sz="1800">
                <a:solidFill>
                  <a:srgbClr val="000000"/>
                </a:solidFill>
              </a:defRPr>
            </a:pPr>
            <a:r>
              <a:rPr lang="en-US" sz="1800" b="1" kern="0" dirty="0" smtClean="0">
                <a:solidFill>
                  <a:srgbClr val="000000"/>
                </a:solidFill>
                <a:latin typeface="Helvetica Neue"/>
                <a:ea typeface="Arial Narrow"/>
                <a:cs typeface="Arial Narrow"/>
                <a:sym typeface="Arial Narrow"/>
                <a:hlinkClick r:id="rId4"/>
              </a:rPr>
              <a:t>@</a:t>
            </a:r>
            <a:r>
              <a:rPr lang="en-US" sz="1800" b="1" kern="0" dirty="0" err="1" smtClean="0">
                <a:solidFill>
                  <a:srgbClr val="000000"/>
                </a:solidFill>
                <a:latin typeface="Helvetica Neue"/>
                <a:ea typeface="Arial Narrow"/>
                <a:cs typeface="Arial Narrow"/>
                <a:sym typeface="Arial Narrow"/>
                <a:hlinkClick r:id="rId4"/>
              </a:rPr>
              <a:t>SIRCTweeter</a:t>
            </a:r>
            <a:endParaRPr lang="en-US" sz="1800" b="1" kern="0" dirty="0">
              <a:solidFill>
                <a:srgbClr val="000000"/>
              </a:solidFill>
              <a:latin typeface="Helvetica Neue"/>
              <a:ea typeface="Arial Narrow"/>
              <a:cs typeface="Arial Narrow"/>
              <a:sym typeface="Arial Narrow"/>
              <a:hlinkClick r:id="rId4"/>
            </a:endParaRPr>
          </a:p>
        </p:txBody>
      </p:sp>
      <p:sp>
        <p:nvSpPr>
          <p:cNvPr id="6" name="Shape 99"/>
          <p:cNvSpPr txBox="1">
            <a:spLocks/>
          </p:cNvSpPr>
          <p:nvPr/>
        </p:nvSpPr>
        <p:spPr>
          <a:xfrm>
            <a:off x="4695335" y="3810247"/>
            <a:ext cx="4067665" cy="21333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rPr>
              <a:t>Jaimie </a:t>
            </a:r>
            <a:r>
              <a:rPr lang="en-US" sz="1800" kern="0" dirty="0" err="1" smtClean="0">
                <a:solidFill>
                  <a:srgbClr val="000000"/>
                </a:solidFill>
                <a:latin typeface="Helvetica Neue"/>
                <a:ea typeface="Arial Narrow"/>
                <a:cs typeface="Arial Narrow"/>
                <a:sym typeface="Arial Narrow"/>
              </a:rPr>
              <a:t>Earley</a:t>
            </a:r>
            <a:endParaRPr lang="en-US" sz="1800" kern="0" dirty="0" smtClean="0">
              <a:solidFill>
                <a:srgbClr val="000000"/>
              </a:solidFill>
              <a:latin typeface="Helvetica Neue"/>
            </a:endParaRPr>
          </a:p>
          <a:p>
            <a:pPr>
              <a:spcBef>
                <a:spcPts val="400"/>
              </a:spcBef>
              <a:defRPr sz="1800">
                <a:solidFill>
                  <a:srgbClr val="000000"/>
                </a:solidFill>
              </a:defRPr>
            </a:pPr>
            <a:r>
              <a:rPr lang="en-CA" sz="1800" dirty="0" smtClean="0">
                <a:latin typeface="Helvetica Neue"/>
              </a:rPr>
              <a:t>A. Manager, Official Languages, Sport Canada</a:t>
            </a:r>
          </a:p>
          <a:p>
            <a:pPr>
              <a:spcBef>
                <a:spcPts val="400"/>
              </a:spcBef>
              <a:defRPr sz="1800">
                <a:solidFill>
                  <a:srgbClr val="000000"/>
                </a:solidFill>
              </a:defRPr>
            </a:pPr>
            <a:r>
              <a:rPr lang="en-US" sz="1800" dirty="0" smtClean="0">
                <a:latin typeface="Arial" panose="020B0604020202020204" pitchFamily="34" charset="0"/>
                <a:cs typeface="Arial" panose="020B0604020202020204" pitchFamily="34" charset="0"/>
                <a:hlinkClick r:id="rId5"/>
              </a:rPr>
              <a:t>Jaimie.earley@canada.ca</a:t>
            </a:r>
            <a:endParaRPr lang="en-US" sz="1800" dirty="0" smtClean="0">
              <a:latin typeface="Arial" panose="020B0604020202020204" pitchFamily="34" charset="0"/>
              <a:cs typeface="Arial" panose="020B0604020202020204" pitchFamily="34" charset="0"/>
            </a:endParaRPr>
          </a:p>
          <a:p>
            <a:pPr marL="0" indent="0">
              <a:spcBef>
                <a:spcPts val="400"/>
              </a:spcBef>
              <a:buNone/>
              <a:defRPr sz="1800">
                <a:solidFill>
                  <a:srgbClr val="000000"/>
                </a:solidFill>
              </a:defRPr>
            </a:pPr>
            <a:endParaRPr lang="en-US" sz="1800" kern="0" dirty="0" smtClean="0">
              <a:solidFill>
                <a:srgbClr val="000000"/>
              </a:solidFill>
              <a:latin typeface="Arial" panose="020B0604020202020204" pitchFamily="34" charset="0"/>
              <a:ea typeface="Arial Narrow"/>
              <a:cs typeface="Arial" panose="020B0604020202020204" pitchFamily="34" charset="0"/>
              <a:sym typeface="Arial Narrow"/>
            </a:endParaRPr>
          </a:p>
          <a:p>
            <a:pPr>
              <a:spcBef>
                <a:spcPts val="400"/>
              </a:spcBef>
              <a:defRPr sz="1800">
                <a:solidFill>
                  <a:srgbClr val="000000"/>
                </a:solidFill>
              </a:defRPr>
            </a:pPr>
            <a:endParaRPr lang="en-US" sz="1800" kern="0" dirty="0" smtClean="0">
              <a:solidFill>
                <a:srgbClr val="000000"/>
              </a:solidFill>
              <a:latin typeface="Helvetica Neue"/>
              <a:ea typeface="Arial Narrow"/>
              <a:cs typeface="Arial Narrow"/>
              <a:sym typeface="Arial Narrow"/>
            </a:endParaRPr>
          </a:p>
        </p:txBody>
      </p:sp>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2286000"/>
            <a:ext cx="1857551" cy="9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614588"/>
            <a:ext cx="3581400" cy="35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477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Resources / </a:t>
            </a:r>
            <a:r>
              <a:rPr lang="en-US" sz="6000" dirty="0" err="1" smtClean="0"/>
              <a:t>Ressources</a:t>
            </a:r>
            <a:endParaRPr lang="en-US" sz="6000" dirty="0"/>
          </a:p>
        </p:txBody>
      </p:sp>
      <p:sp>
        <p:nvSpPr>
          <p:cNvPr id="4" name="TextBox 3"/>
          <p:cNvSpPr txBox="1"/>
          <p:nvPr/>
        </p:nvSpPr>
        <p:spPr>
          <a:xfrm>
            <a:off x="2057400" y="2810351"/>
            <a:ext cx="7086600" cy="2554545"/>
          </a:xfrm>
          <a:prstGeom prst="rect">
            <a:avLst/>
          </a:prstGeom>
          <a:noFill/>
        </p:spPr>
        <p:txBody>
          <a:bodyPr wrap="square" rtlCol="0">
            <a:spAutoFit/>
          </a:bodyPr>
          <a:lstStyle/>
          <a:p>
            <a:pPr marL="285750" indent="-285750">
              <a:buFont typeface="Arial" charset="0"/>
              <a:buChar char="•"/>
            </a:pPr>
            <a:r>
              <a:rPr lang="en-US" sz="2000" dirty="0" smtClean="0"/>
              <a:t>Telephone bilingual “cheat sheet”</a:t>
            </a:r>
          </a:p>
          <a:p>
            <a:pPr marL="285750" indent="-285750">
              <a:buFont typeface="Arial" charset="0"/>
              <a:buChar char="•"/>
            </a:pPr>
            <a:r>
              <a:rPr lang="en-US" sz="2000" dirty="0" smtClean="0"/>
              <a:t>Voicemail scripts</a:t>
            </a:r>
          </a:p>
          <a:p>
            <a:pPr marL="285750" indent="-285750">
              <a:buFont typeface="Arial" charset="0"/>
              <a:buChar char="•"/>
            </a:pPr>
            <a:r>
              <a:rPr lang="en-US" sz="2000" dirty="0" smtClean="0"/>
              <a:t>Out of office scripts</a:t>
            </a:r>
          </a:p>
          <a:p>
            <a:pPr marL="285750" indent="-285750">
              <a:buFont typeface="Arial" charset="0"/>
              <a:buChar char="•"/>
            </a:pPr>
            <a:r>
              <a:rPr lang="en-US" sz="2000" dirty="0" smtClean="0"/>
              <a:t>Email signature block (bilingual)</a:t>
            </a:r>
          </a:p>
          <a:p>
            <a:pPr marL="285750" indent="-285750">
              <a:buFont typeface="Arial" charset="0"/>
              <a:buChar char="•"/>
            </a:pPr>
            <a:r>
              <a:rPr lang="en-US" sz="2000" dirty="0" smtClean="0"/>
              <a:t>Terminology online resources</a:t>
            </a:r>
          </a:p>
          <a:p>
            <a:pPr marL="285750" indent="-285750">
              <a:buFont typeface="Arial" charset="0"/>
              <a:buChar char="•"/>
            </a:pPr>
            <a:r>
              <a:rPr lang="en-US" sz="2000" dirty="0" smtClean="0"/>
              <a:t>Glossaries</a:t>
            </a:r>
          </a:p>
          <a:p>
            <a:pPr marL="285750" indent="-285750">
              <a:buFont typeface="Arial" charset="0"/>
              <a:buChar char="•"/>
            </a:pPr>
            <a:r>
              <a:rPr lang="en-US" sz="2000" dirty="0" smtClean="0"/>
              <a:t>Translation/Interpretation considerations</a:t>
            </a:r>
          </a:p>
          <a:p>
            <a:pPr marL="285750" indent="-285750">
              <a:buFont typeface="Arial" charset="0"/>
              <a:buChar char="•"/>
            </a:pPr>
            <a:r>
              <a:rPr lang="en-US" sz="2000" dirty="0" smtClean="0"/>
              <a:t>Online guides and </a:t>
            </a:r>
            <a:r>
              <a:rPr lang="en-US" sz="2000" dirty="0" smtClean="0"/>
              <a:t>more</a:t>
            </a:r>
            <a:endParaRPr lang="en-US" dirty="0"/>
          </a:p>
        </p:txBody>
      </p:sp>
      <p:sp>
        <p:nvSpPr>
          <p:cNvPr id="5" name="TextBox 4"/>
          <p:cNvSpPr txBox="1"/>
          <p:nvPr/>
        </p:nvSpPr>
        <p:spPr>
          <a:xfrm>
            <a:off x="152400" y="5791200"/>
            <a:ext cx="8991600" cy="353943"/>
          </a:xfrm>
          <a:prstGeom prst="rect">
            <a:avLst/>
          </a:prstGeom>
          <a:noFill/>
        </p:spPr>
        <p:txBody>
          <a:bodyPr wrap="square" rtlCol="0">
            <a:spAutoFit/>
          </a:bodyPr>
          <a:lstStyle/>
          <a:p>
            <a:r>
              <a:rPr lang="en-US" sz="1700" u="sng" dirty="0">
                <a:hlinkClick r:id="rId3"/>
              </a:rPr>
              <a:t>http://sirc.ca/webinar/5-creative-ways-incorporate-official-languages-sport-organization-budget</a:t>
            </a:r>
            <a:endParaRPr lang="en-CA" sz="1700" dirty="0"/>
          </a:p>
        </p:txBody>
      </p:sp>
    </p:spTree>
    <p:extLst>
      <p:ext uri="{BB962C8B-B14F-4D97-AF65-F5344CB8AC3E}">
        <p14:creationId xmlns:p14="http://schemas.microsoft.com/office/powerpoint/2010/main" val="1277011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395536" y="1611281"/>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smtClean="0"/>
              <a:t>Questions?</a:t>
            </a:r>
            <a:endParaRPr lang="en-US" sz="6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992" y="2708920"/>
            <a:ext cx="3149873" cy="314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28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hape 67"/>
          <p:cNvSpPr txBox="1">
            <a:spLocks/>
          </p:cNvSpPr>
          <p:nvPr/>
        </p:nvSpPr>
        <p:spPr>
          <a:xfrm>
            <a:off x="2167097" y="1364657"/>
            <a:ext cx="4767103" cy="27501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b="1" kern="0" dirty="0" smtClean="0">
                <a:solidFill>
                  <a:sysClr val="windowText" lastClr="000000"/>
                </a:solidFill>
              </a:rPr>
              <a:t>Webinar Overview / </a:t>
            </a:r>
            <a:r>
              <a:rPr lang="fr-FR" b="1" dirty="0" smtClean="0"/>
              <a:t>Aperçu du webinaire</a:t>
            </a:r>
            <a:r>
              <a:rPr lang="en-CA" b="1" kern="0" dirty="0" smtClean="0">
                <a:solidFill>
                  <a:sysClr val="windowText" lastClr="000000"/>
                </a:solidFill>
              </a:rPr>
              <a:t> </a:t>
            </a:r>
            <a:endParaRPr lang="en-CA" b="1" kern="0" dirty="0">
              <a:solidFill>
                <a:sysClr val="windowText" lastClr="000000"/>
              </a:solidFill>
            </a:endParaRPr>
          </a:p>
        </p:txBody>
      </p:sp>
      <p:sp>
        <p:nvSpPr>
          <p:cNvPr id="3" name="TextBox 2"/>
          <p:cNvSpPr txBox="1"/>
          <p:nvPr/>
        </p:nvSpPr>
        <p:spPr>
          <a:xfrm>
            <a:off x="2819400" y="2912745"/>
            <a:ext cx="4038600" cy="2954655"/>
          </a:xfrm>
          <a:prstGeom prst="rect">
            <a:avLst/>
          </a:prstGeom>
          <a:noFill/>
        </p:spPr>
        <p:txBody>
          <a:bodyPr wrap="square" rtlCol="0">
            <a:spAutoFit/>
          </a:bodyPr>
          <a:lstStyle/>
          <a:p>
            <a:r>
              <a:rPr lang="en-CA" sz="2400" dirty="0" smtClean="0"/>
              <a:t>Today’s webinar will address: </a:t>
            </a:r>
          </a:p>
          <a:p>
            <a:endParaRPr lang="en-CA" sz="2400" dirty="0"/>
          </a:p>
          <a:p>
            <a:pPr marL="800100" lvl="1" indent="-342900">
              <a:buFont typeface="+mj-lt"/>
              <a:buAutoNum type="arabicParenR"/>
            </a:pPr>
            <a:r>
              <a:rPr lang="en-CA" sz="2400" dirty="0"/>
              <a:t>Greetings &amp; </a:t>
            </a:r>
            <a:r>
              <a:rPr lang="en-CA" sz="2400" dirty="0" smtClean="0"/>
              <a:t>Welcomes </a:t>
            </a:r>
          </a:p>
          <a:p>
            <a:pPr marL="800100" lvl="1" indent="-342900">
              <a:buFont typeface="+mj-lt"/>
              <a:buAutoNum type="arabicParenR"/>
            </a:pPr>
            <a:r>
              <a:rPr lang="en-CA" sz="2400" dirty="0" smtClean="0"/>
              <a:t>Terminology</a:t>
            </a:r>
          </a:p>
          <a:p>
            <a:pPr marL="800100" lvl="1" indent="-342900">
              <a:buFont typeface="+mj-lt"/>
              <a:buAutoNum type="arabicParenR"/>
            </a:pPr>
            <a:r>
              <a:rPr lang="en-CA" sz="2400" dirty="0" smtClean="0"/>
              <a:t>Translation </a:t>
            </a:r>
          </a:p>
          <a:p>
            <a:pPr marL="800100" lvl="1" indent="-342900">
              <a:buFont typeface="+mj-lt"/>
              <a:buAutoNum type="arabicParenR"/>
            </a:pPr>
            <a:r>
              <a:rPr lang="en-CA" sz="2400" dirty="0" smtClean="0"/>
              <a:t>Funding</a:t>
            </a:r>
            <a:endParaRPr lang="en-CA" sz="2400" dirty="0"/>
          </a:p>
          <a:p>
            <a:pPr marL="800100" lvl="1" indent="-342900">
              <a:buFont typeface="+mj-lt"/>
              <a:buAutoNum type="arabicParenR"/>
            </a:pPr>
            <a:r>
              <a:rPr lang="en-CA" sz="2400" dirty="0"/>
              <a:t>Social </a:t>
            </a:r>
            <a:r>
              <a:rPr lang="en-CA" sz="2400" dirty="0" smtClean="0"/>
              <a:t>Media</a:t>
            </a:r>
            <a:endParaRPr lang="en-CA" sz="2400" dirty="0"/>
          </a:p>
          <a:p>
            <a:endParaRPr lang="en-CA" dirty="0"/>
          </a:p>
        </p:txBody>
      </p:sp>
      <p:sp>
        <p:nvSpPr>
          <p:cNvPr id="4" name="TextBox 3"/>
          <p:cNvSpPr txBox="1"/>
          <p:nvPr/>
        </p:nvSpPr>
        <p:spPr>
          <a:xfrm>
            <a:off x="652081" y="5840994"/>
            <a:ext cx="7839838" cy="646331"/>
          </a:xfrm>
          <a:prstGeom prst="rect">
            <a:avLst/>
          </a:prstGeom>
          <a:noFill/>
        </p:spPr>
        <p:txBody>
          <a:bodyPr wrap="none" rtlCol="0">
            <a:spAutoFit/>
          </a:bodyPr>
          <a:lstStyle/>
          <a:p>
            <a:r>
              <a:rPr lang="en-CA" dirty="0" smtClean="0"/>
              <a:t> * Look for the asterisk! This means that there are additional resources to follow. </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291049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2150348" y="1440856"/>
            <a:ext cx="4843303" cy="2292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b="1" dirty="0"/>
              <a:t>Greetings &amp; </a:t>
            </a:r>
            <a:r>
              <a:rPr lang="en-CA" b="1" dirty="0" smtClean="0"/>
              <a:t>Welcomes /</a:t>
            </a:r>
          </a:p>
          <a:p>
            <a:pPr algn="ctr"/>
            <a:r>
              <a:rPr lang="fr-FR" b="1" dirty="0"/>
              <a:t>Salutations et accueil </a:t>
            </a:r>
            <a:endParaRPr lang="en-CA" b="1" kern="0" dirty="0">
              <a:solidFill>
                <a:sysClr val="windowText" lastClr="000000"/>
              </a:solidFill>
            </a:endParaRPr>
          </a:p>
        </p:txBody>
      </p:sp>
      <p:sp>
        <p:nvSpPr>
          <p:cNvPr id="4" name="TextBox 3"/>
          <p:cNvSpPr txBox="1"/>
          <p:nvPr/>
        </p:nvSpPr>
        <p:spPr>
          <a:xfrm>
            <a:off x="2286000" y="3334941"/>
            <a:ext cx="4038600" cy="1846659"/>
          </a:xfrm>
          <a:prstGeom prst="rect">
            <a:avLst/>
          </a:prstGeom>
          <a:noFill/>
        </p:spPr>
        <p:txBody>
          <a:bodyPr wrap="square" rtlCol="0">
            <a:spAutoFit/>
          </a:bodyPr>
          <a:lstStyle/>
          <a:p>
            <a:pPr marL="800100" lvl="1" indent="-342900">
              <a:buFont typeface="+mj-lt"/>
              <a:buAutoNum type="arabicParenR"/>
            </a:pPr>
            <a:r>
              <a:rPr lang="en-CA" sz="2400" dirty="0" smtClean="0"/>
              <a:t>In-person Greetings</a:t>
            </a:r>
          </a:p>
          <a:p>
            <a:pPr marL="800100" lvl="1" indent="-342900">
              <a:buFont typeface="+mj-lt"/>
              <a:buAutoNum type="arabicParenR"/>
            </a:pPr>
            <a:r>
              <a:rPr lang="en-CA" sz="2400" dirty="0" smtClean="0"/>
              <a:t>Telephone Reception</a:t>
            </a:r>
          </a:p>
          <a:p>
            <a:pPr marL="800100" lvl="1" indent="-342900">
              <a:buFont typeface="+mj-lt"/>
              <a:buAutoNum type="arabicParenR"/>
            </a:pPr>
            <a:r>
              <a:rPr lang="en-CA" sz="2400" dirty="0" smtClean="0"/>
              <a:t>Meetings</a:t>
            </a:r>
          </a:p>
          <a:p>
            <a:pPr marL="800100" lvl="1" indent="-342900">
              <a:buFont typeface="+mj-lt"/>
              <a:buAutoNum type="arabicParenR"/>
            </a:pPr>
            <a:r>
              <a:rPr lang="en-CA" sz="2400" dirty="0" smtClean="0"/>
              <a:t>Email &amp; Voicemail</a:t>
            </a:r>
            <a:endParaRPr lang="en-CA" sz="2400" dirty="0"/>
          </a:p>
          <a:p>
            <a:endParaRPr lang="en-CA" dirty="0"/>
          </a:p>
        </p:txBody>
      </p:sp>
      <p:pic>
        <p:nvPicPr>
          <p:cNvPr id="5" name="Image 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1371600" cy="1295400"/>
          </a:xfrm>
          <a:prstGeom prst="rect">
            <a:avLst/>
          </a:prstGeom>
          <a:noFill/>
          <a:ln>
            <a:noFill/>
          </a:ln>
        </p:spPr>
      </p:pic>
      <p:pic>
        <p:nvPicPr>
          <p:cNvPr id="6" name="Image 2"/>
          <p:cNvPicPr/>
          <p:nvPr/>
        </p:nvPicPr>
        <p:blipFill>
          <a:blip r:embed="rId4">
            <a:extLst>
              <a:ext uri="{28A0092B-C50C-407E-A947-70E740481C1C}">
                <a14:useLocalDpi xmlns:a14="http://schemas.microsoft.com/office/drawing/2010/main" val="0"/>
              </a:ext>
            </a:extLst>
          </a:blip>
          <a:srcRect/>
          <a:stretch>
            <a:fillRect/>
          </a:stretch>
        </p:blipFill>
        <p:spPr bwMode="auto">
          <a:xfrm>
            <a:off x="7162801" y="1704702"/>
            <a:ext cx="1295400" cy="1267097"/>
          </a:xfrm>
          <a:prstGeom prst="rect">
            <a:avLst/>
          </a:prstGeom>
          <a:noFill/>
          <a:ln>
            <a:noFill/>
          </a:ln>
        </p:spPr>
      </p:pic>
    </p:spTree>
    <p:extLst>
      <p:ext uri="{BB962C8B-B14F-4D97-AF65-F5344CB8AC3E}">
        <p14:creationId xmlns:p14="http://schemas.microsoft.com/office/powerpoint/2010/main" val="3503826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957149"/>
            <a:ext cx="4455738" cy="4062651"/>
          </a:xfrm>
          <a:prstGeom prst="rect">
            <a:avLst/>
          </a:prstGeom>
          <a:noFill/>
        </p:spPr>
        <p:txBody>
          <a:bodyPr wrap="square" rtlCol="0">
            <a:spAutoFit/>
          </a:bodyPr>
          <a:lstStyle/>
          <a:p>
            <a:r>
              <a:rPr lang="en-CA" sz="3200" b="1" dirty="0" smtClean="0"/>
              <a:t>In-person Greetings</a:t>
            </a:r>
          </a:p>
          <a:p>
            <a:pPr marL="285750" lvl="0" indent="-285750">
              <a:buFont typeface="Arial" panose="020B0604020202020204" pitchFamily="34" charset="0"/>
              <a:buChar char="•"/>
            </a:pPr>
            <a:endParaRPr lang="en-CA" dirty="0" smtClean="0"/>
          </a:p>
          <a:p>
            <a:pPr marL="285750" lvl="0" indent="-285750">
              <a:buFont typeface="Arial" panose="020B0604020202020204" pitchFamily="34" charset="0"/>
              <a:buChar char="•"/>
            </a:pPr>
            <a:r>
              <a:rPr lang="en-CA" dirty="0" smtClean="0"/>
              <a:t>Greet in </a:t>
            </a:r>
            <a:r>
              <a:rPr lang="en-CA" dirty="0"/>
              <a:t>both official languages and continue the conversation in the official language chosen by </a:t>
            </a:r>
            <a:r>
              <a:rPr lang="en-CA" dirty="0" smtClean="0"/>
              <a:t>the person.</a:t>
            </a:r>
            <a:endParaRPr lang="en-CA" dirty="0"/>
          </a:p>
          <a:p>
            <a:pPr marL="285750" lvl="0" indent="-285750">
              <a:buFont typeface="Arial" panose="020B0604020202020204" pitchFamily="34" charset="0"/>
              <a:buChar char="•"/>
            </a:pPr>
            <a:r>
              <a:rPr lang="en-CA" dirty="0"/>
              <a:t>Identify bilingual </a:t>
            </a:r>
            <a:r>
              <a:rPr lang="en-CA" dirty="0" smtClean="0"/>
              <a:t>employees.</a:t>
            </a:r>
            <a:endParaRPr lang="en-CA" dirty="0"/>
          </a:p>
          <a:p>
            <a:pPr marL="285750" lvl="0" indent="-285750">
              <a:buFont typeface="Arial" panose="020B0604020202020204" pitchFamily="34" charset="0"/>
              <a:buChar char="•"/>
            </a:pPr>
            <a:r>
              <a:rPr lang="en-CA" dirty="0" smtClean="0"/>
              <a:t>Consider staffing reception area with a bilingual employee.</a:t>
            </a:r>
            <a:endParaRPr lang="en-CA" dirty="0"/>
          </a:p>
          <a:p>
            <a:pPr marL="285750" lvl="0" indent="-285750">
              <a:buFont typeface="Arial" panose="020B0604020202020204" pitchFamily="34" charset="0"/>
              <a:buChar char="•"/>
            </a:pPr>
            <a:r>
              <a:rPr lang="en-CA" dirty="0"/>
              <a:t>Keep a list of bilingual employees at </a:t>
            </a:r>
            <a:r>
              <a:rPr lang="en-CA" dirty="0" smtClean="0"/>
              <a:t>hand.</a:t>
            </a:r>
            <a:endParaRPr lang="en-CA" dirty="0"/>
          </a:p>
          <a:p>
            <a:pPr marL="285750" lvl="0" indent="-285750">
              <a:buFont typeface="Arial" panose="020B0604020202020204" pitchFamily="34" charset="0"/>
              <a:buChar char="•"/>
            </a:pPr>
            <a:r>
              <a:rPr lang="en-CA" dirty="0"/>
              <a:t>Create a bilingual atmosphere. </a:t>
            </a:r>
            <a:endParaRPr lang="en-CA" dirty="0" smtClean="0"/>
          </a:p>
          <a:p>
            <a:pPr marL="285750" lvl="0" indent="-285750">
              <a:buFont typeface="Arial" panose="020B0604020202020204" pitchFamily="34" charset="0"/>
              <a:buChar char="•"/>
            </a:pPr>
            <a:r>
              <a:rPr lang="en-CA" dirty="0" smtClean="0"/>
              <a:t>Ensure signage </a:t>
            </a:r>
            <a:r>
              <a:rPr lang="en-CA" dirty="0"/>
              <a:t>indicating that both official languages are spoken is </a:t>
            </a:r>
            <a:r>
              <a:rPr lang="en-CA" dirty="0" smtClean="0"/>
              <a:t>visible. *</a:t>
            </a:r>
          </a:p>
          <a:p>
            <a:pPr marL="285750" lvl="0" indent="-285750">
              <a:buFont typeface="Arial" panose="020B0604020202020204" pitchFamily="34" charset="0"/>
              <a:buChar char="•"/>
            </a:pPr>
            <a:endParaRPr lang="en-CA" dirty="0" smtClean="0"/>
          </a:p>
          <a:p>
            <a:pPr algn="r"/>
            <a:r>
              <a:rPr lang="fr-CA" sz="1000" dirty="0" smtClean="0"/>
              <a:t>Source : </a:t>
            </a:r>
            <a:r>
              <a:rPr lang="fr-CA" sz="1000" i="1" dirty="0" err="1" smtClean="0"/>
              <a:t>Making</a:t>
            </a:r>
            <a:r>
              <a:rPr lang="fr-CA" sz="1000" i="1" dirty="0" smtClean="0"/>
              <a:t> </a:t>
            </a:r>
            <a:r>
              <a:rPr lang="fr-CA" sz="1000" i="1" dirty="0" err="1" smtClean="0"/>
              <a:t>your</a:t>
            </a:r>
            <a:r>
              <a:rPr lang="fr-CA" sz="1000" i="1" dirty="0" smtClean="0"/>
              <a:t> </a:t>
            </a:r>
            <a:r>
              <a:rPr lang="fr-CA" sz="1000" i="1" dirty="0" err="1" smtClean="0"/>
              <a:t>organization</a:t>
            </a:r>
            <a:r>
              <a:rPr lang="fr-CA" sz="1000" i="1" dirty="0" smtClean="0"/>
              <a:t> </a:t>
            </a:r>
            <a:r>
              <a:rPr lang="fr-CA" sz="1000" i="1" dirty="0" err="1" smtClean="0"/>
              <a:t>bilingual</a:t>
            </a:r>
            <a:r>
              <a:rPr lang="fr-CA" sz="1000" i="1" dirty="0" smtClean="0"/>
              <a:t> </a:t>
            </a:r>
            <a:r>
              <a:rPr lang="fr-CA" sz="1000" dirty="0" smtClean="0"/>
              <a:t>– Canadian </a:t>
            </a:r>
            <a:r>
              <a:rPr lang="fr-CA" sz="1000" dirty="0" err="1" smtClean="0"/>
              <a:t>Heritage</a:t>
            </a:r>
            <a:endParaRPr lang="en-CA" sz="1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770" y="2590800"/>
            <a:ext cx="3832430" cy="2715856"/>
          </a:xfrm>
          <a:prstGeom prst="rect">
            <a:avLst/>
          </a:prstGeom>
        </p:spPr>
      </p:pic>
    </p:spTree>
    <p:extLst>
      <p:ext uri="{BB962C8B-B14F-4D97-AF65-F5344CB8AC3E}">
        <p14:creationId xmlns:p14="http://schemas.microsoft.com/office/powerpoint/2010/main" val="4048031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7200" y="2178308"/>
            <a:ext cx="4038600" cy="4832092"/>
          </a:xfrm>
          <a:prstGeom prst="rect">
            <a:avLst/>
          </a:prstGeom>
          <a:noFill/>
        </p:spPr>
        <p:txBody>
          <a:bodyPr wrap="square" rtlCol="0">
            <a:spAutoFit/>
          </a:bodyPr>
          <a:lstStyle/>
          <a:p>
            <a:pPr marL="285750" lvl="0" indent="-285750">
              <a:buFont typeface="Arial" panose="020B0604020202020204" pitchFamily="34" charset="0"/>
              <a:buChar char="•"/>
            </a:pPr>
            <a:r>
              <a:rPr lang="en-CA" dirty="0" smtClean="0"/>
              <a:t>Answer in </a:t>
            </a:r>
            <a:r>
              <a:rPr lang="en-CA" dirty="0"/>
              <a:t>both </a:t>
            </a:r>
            <a:r>
              <a:rPr lang="en-CA" dirty="0" smtClean="0"/>
              <a:t>official languages</a:t>
            </a:r>
            <a:endParaRPr lang="en-CA" dirty="0"/>
          </a:p>
          <a:p>
            <a:pPr marL="285750" lvl="0" indent="-285750">
              <a:buFont typeface="Arial" panose="020B0604020202020204" pitchFamily="34" charset="0"/>
              <a:buChar char="•"/>
            </a:pPr>
            <a:r>
              <a:rPr lang="en-CA" dirty="0"/>
              <a:t>Keep a "cheat sheet" by the </a:t>
            </a:r>
            <a:r>
              <a:rPr lang="en-CA" dirty="0" smtClean="0"/>
              <a:t>telephone. *</a:t>
            </a:r>
          </a:p>
          <a:p>
            <a:pPr marL="285750" lvl="0" indent="-285750">
              <a:buFont typeface="Arial" panose="020B0604020202020204" pitchFamily="34" charset="0"/>
              <a:buChar char="•"/>
            </a:pPr>
            <a:r>
              <a:rPr lang="en-CA" dirty="0" smtClean="0"/>
              <a:t>Identify </a:t>
            </a:r>
            <a:r>
              <a:rPr lang="en-CA" dirty="0"/>
              <a:t>bilingual person(s) within your </a:t>
            </a:r>
            <a:r>
              <a:rPr lang="en-CA" dirty="0" smtClean="0"/>
              <a:t>organization. </a:t>
            </a:r>
          </a:p>
          <a:p>
            <a:pPr marL="285750" lvl="0" indent="-285750">
              <a:buFont typeface="Arial" panose="020B0604020202020204" pitchFamily="34" charset="0"/>
              <a:buChar char="•"/>
            </a:pPr>
            <a:r>
              <a:rPr lang="fr-CA" dirty="0" err="1" smtClean="0"/>
              <a:t>Ensure</a:t>
            </a:r>
            <a:r>
              <a:rPr lang="fr-CA" dirty="0" smtClean="0"/>
              <a:t> </a:t>
            </a:r>
            <a:r>
              <a:rPr lang="fr-CA" dirty="0" err="1" smtClean="0"/>
              <a:t>that</a:t>
            </a:r>
            <a:r>
              <a:rPr lang="fr-CA" dirty="0" smtClean="0"/>
              <a:t> </a:t>
            </a:r>
            <a:r>
              <a:rPr lang="fr-CA" dirty="0" err="1" smtClean="0"/>
              <a:t>voicemail</a:t>
            </a:r>
            <a:r>
              <a:rPr lang="fr-CA" dirty="0" smtClean="0"/>
              <a:t> messages are </a:t>
            </a:r>
            <a:r>
              <a:rPr lang="fr-CA" dirty="0" err="1" smtClean="0"/>
              <a:t>recorded</a:t>
            </a:r>
            <a:r>
              <a:rPr lang="fr-CA" dirty="0" smtClean="0"/>
              <a:t> in </a:t>
            </a:r>
            <a:r>
              <a:rPr lang="fr-CA" dirty="0" err="1" smtClean="0"/>
              <a:t>both</a:t>
            </a:r>
            <a:r>
              <a:rPr lang="fr-CA" dirty="0" smtClean="0"/>
              <a:t> official languages. </a:t>
            </a:r>
            <a:endParaRPr lang="en-CA" dirty="0" smtClean="0"/>
          </a:p>
          <a:p>
            <a:pPr marL="285750" lvl="0" indent="-285750">
              <a:buFont typeface="Arial" panose="020B0604020202020204" pitchFamily="34" charset="0"/>
              <a:buChar char="•"/>
            </a:pPr>
            <a:r>
              <a:rPr lang="en-CA" dirty="0" smtClean="0"/>
              <a:t>If </a:t>
            </a:r>
            <a:r>
              <a:rPr lang="en-CA" dirty="0"/>
              <a:t>your organization does not have a receptionist or is unable to staff this position with a bilingual employee consider letting calls ring into a bilingual voice mail</a:t>
            </a:r>
            <a:r>
              <a:rPr lang="en-CA" dirty="0" smtClean="0"/>
              <a:t>.</a:t>
            </a:r>
          </a:p>
          <a:p>
            <a:pPr marL="285750" lvl="0" indent="-285750">
              <a:buFont typeface="Arial" panose="020B0604020202020204" pitchFamily="34" charset="0"/>
              <a:buChar char="•"/>
            </a:pPr>
            <a:endParaRPr lang="en-CA" dirty="0" smtClean="0"/>
          </a:p>
          <a:p>
            <a:pPr algn="r"/>
            <a:r>
              <a:rPr lang="fr-CA" sz="1000" dirty="0" smtClean="0"/>
              <a:t>Source : </a:t>
            </a:r>
            <a:r>
              <a:rPr lang="fr-CA" sz="1000" i="1" dirty="0" err="1" smtClean="0"/>
              <a:t>Making</a:t>
            </a:r>
            <a:r>
              <a:rPr lang="fr-CA" sz="1000" i="1" dirty="0" smtClean="0"/>
              <a:t> </a:t>
            </a:r>
            <a:r>
              <a:rPr lang="fr-CA" sz="1000" i="1" dirty="0" err="1" smtClean="0"/>
              <a:t>your</a:t>
            </a:r>
            <a:r>
              <a:rPr lang="fr-CA" sz="1000" i="1" dirty="0" smtClean="0"/>
              <a:t> </a:t>
            </a:r>
            <a:r>
              <a:rPr lang="fr-CA" sz="1000" i="1" dirty="0" err="1" smtClean="0"/>
              <a:t>organization</a:t>
            </a:r>
            <a:r>
              <a:rPr lang="fr-CA" sz="1000" i="1" dirty="0" smtClean="0"/>
              <a:t> </a:t>
            </a:r>
            <a:r>
              <a:rPr lang="fr-CA" sz="1000" i="1" dirty="0" err="1" smtClean="0"/>
              <a:t>bilingual</a:t>
            </a:r>
            <a:r>
              <a:rPr lang="fr-CA" sz="1000" i="1" dirty="0" smtClean="0"/>
              <a:t> </a:t>
            </a:r>
            <a:r>
              <a:rPr lang="fr-CA" sz="1000" dirty="0" smtClean="0"/>
              <a:t>– Canadian </a:t>
            </a:r>
            <a:r>
              <a:rPr lang="fr-CA" sz="1000" dirty="0" err="1" smtClean="0"/>
              <a:t>Heritage</a:t>
            </a:r>
            <a:endParaRPr lang="en-CA" sz="1000" dirty="0" smtClean="0"/>
          </a:p>
          <a:p>
            <a:pPr lvl="0" algn="r"/>
            <a:endParaRPr lang="en-CA" sz="1000" dirty="0" smtClean="0"/>
          </a:p>
          <a:p>
            <a:pPr lvl="0"/>
            <a:endParaRPr lang="fr-CA" dirty="0"/>
          </a:p>
          <a:p>
            <a:pPr lvl="0" algn="r"/>
            <a:endParaRPr lang="en-CA" dirty="0"/>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743200"/>
            <a:ext cx="4419600" cy="2463800"/>
          </a:xfrm>
          <a:prstGeom prst="rect">
            <a:avLst/>
          </a:prstGeom>
        </p:spPr>
      </p:pic>
      <p:sp>
        <p:nvSpPr>
          <p:cNvPr id="5" name="TextBox 4"/>
          <p:cNvSpPr txBox="1"/>
          <p:nvPr/>
        </p:nvSpPr>
        <p:spPr>
          <a:xfrm>
            <a:off x="533400" y="1348026"/>
            <a:ext cx="5105400" cy="861774"/>
          </a:xfrm>
          <a:prstGeom prst="rect">
            <a:avLst/>
          </a:prstGeom>
          <a:noFill/>
        </p:spPr>
        <p:txBody>
          <a:bodyPr wrap="square" rtlCol="0">
            <a:spAutoFit/>
          </a:bodyPr>
          <a:lstStyle/>
          <a:p>
            <a:pPr lvl="0"/>
            <a:r>
              <a:rPr lang="en-CA" sz="3200" b="1" dirty="0"/>
              <a:t>Telephone Reception</a:t>
            </a:r>
          </a:p>
          <a:p>
            <a:endParaRPr lang="en-US" dirty="0"/>
          </a:p>
        </p:txBody>
      </p:sp>
    </p:spTree>
    <p:extLst>
      <p:ext uri="{BB962C8B-B14F-4D97-AF65-F5344CB8AC3E}">
        <p14:creationId xmlns:p14="http://schemas.microsoft.com/office/powerpoint/2010/main" val="2228058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61"/>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676400"/>
            <a:ext cx="3581400" cy="4628270"/>
          </a:xfrm>
          <a:prstGeom prst="rect">
            <a:avLst/>
          </a:prstGeom>
        </p:spPr>
      </p:pic>
    </p:spTree>
    <p:extLst>
      <p:ext uri="{BB962C8B-B14F-4D97-AF65-F5344CB8AC3E}">
        <p14:creationId xmlns:p14="http://schemas.microsoft.com/office/powerpoint/2010/main" val="125049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61"/>
            <a:ext cx="9144000" cy="6858000"/>
          </a:xfrm>
          <a:prstGeom prst="rect">
            <a:avLst/>
          </a:prstGeom>
        </p:spPr>
      </p:pic>
      <p:sp>
        <p:nvSpPr>
          <p:cNvPr id="14" name="TextBox 13"/>
          <p:cNvSpPr txBox="1"/>
          <p:nvPr/>
        </p:nvSpPr>
        <p:spPr>
          <a:xfrm>
            <a:off x="533400" y="1676400"/>
            <a:ext cx="8305800" cy="4508927"/>
          </a:xfrm>
          <a:prstGeom prst="rect">
            <a:avLst/>
          </a:prstGeom>
          <a:noFill/>
        </p:spPr>
        <p:txBody>
          <a:bodyPr wrap="square" rtlCol="0">
            <a:spAutoFit/>
          </a:bodyPr>
          <a:lstStyle/>
          <a:p>
            <a:r>
              <a:rPr lang="en-US" sz="3200" b="1" dirty="0" smtClean="0"/>
              <a:t>Bilingual Meetings – 10 Tips</a:t>
            </a:r>
          </a:p>
          <a:p>
            <a:pPr marL="800100" lvl="1" indent="-342900">
              <a:buFont typeface="+mj-lt"/>
              <a:buAutoNum type="arabicPeriod"/>
            </a:pPr>
            <a:endParaRPr lang="en-US" sz="1700" dirty="0" smtClean="0"/>
          </a:p>
          <a:p>
            <a:pPr marL="800100" lvl="1" indent="-342900">
              <a:buFont typeface="+mj-lt"/>
              <a:buAutoNum type="arabicPeriod"/>
            </a:pPr>
            <a:r>
              <a:rPr lang="en-US" sz="1700" dirty="0" smtClean="0"/>
              <a:t>Send a bilingual invitation.</a:t>
            </a:r>
          </a:p>
          <a:p>
            <a:pPr marL="800100" lvl="1" indent="-342900">
              <a:buFont typeface="+mj-lt"/>
              <a:buAutoNum type="arabicPeriod"/>
            </a:pPr>
            <a:r>
              <a:rPr lang="en-US" sz="1700" dirty="0" smtClean="0"/>
              <a:t>Share all material simultaneously in English and French.</a:t>
            </a:r>
          </a:p>
          <a:p>
            <a:pPr marL="800100" lvl="1" indent="-342900">
              <a:buFont typeface="+mj-lt"/>
              <a:buAutoNum type="arabicPeriod"/>
            </a:pPr>
            <a:r>
              <a:rPr lang="en-US" sz="1700" dirty="0" smtClean="0"/>
              <a:t>Remember that the presence of some unilingual participants does not prevent bilingual meetings.</a:t>
            </a:r>
          </a:p>
          <a:p>
            <a:pPr marL="800100" lvl="1" indent="-342900">
              <a:buFont typeface="+mj-lt"/>
              <a:buAutoNum type="arabicPeriod"/>
            </a:pPr>
            <a:r>
              <a:rPr lang="en-US" sz="1700" dirty="0" smtClean="0"/>
              <a:t>Ask a bilingual colleague to lead the meeting if you cannot chair in your second language.</a:t>
            </a:r>
          </a:p>
          <a:p>
            <a:pPr marL="800100" lvl="1" indent="-342900">
              <a:buFont typeface="+mj-lt"/>
              <a:buAutoNum type="arabicPeriod"/>
            </a:pPr>
            <a:r>
              <a:rPr lang="en-US" sz="1700" dirty="0" smtClean="0"/>
              <a:t>Open with a bilingual greeting.</a:t>
            </a:r>
          </a:p>
          <a:p>
            <a:pPr marL="800100" lvl="1" indent="-342900">
              <a:buFont typeface="+mj-lt"/>
              <a:buAutoNum type="arabicPeriod"/>
            </a:pPr>
            <a:r>
              <a:rPr lang="en-US" sz="1700" dirty="0" smtClean="0"/>
              <a:t>Announce at the beginning of the meeting that all participants can use the official language of their choice.</a:t>
            </a:r>
          </a:p>
          <a:p>
            <a:pPr marL="800100" lvl="1" indent="-342900">
              <a:buFont typeface="+mj-lt"/>
              <a:buAutoNum type="arabicPeriod"/>
            </a:pPr>
            <a:r>
              <a:rPr lang="en-US" sz="1700" dirty="0" smtClean="0"/>
              <a:t>Provide on-going summaries if needed and alternate between English and French throughout the meeting.</a:t>
            </a:r>
          </a:p>
          <a:p>
            <a:pPr marL="800100" lvl="1" indent="-342900">
              <a:buFont typeface="+mj-lt"/>
              <a:buAutoNum type="arabicPeriod"/>
            </a:pPr>
            <a:r>
              <a:rPr lang="en-US" sz="1700" dirty="0" smtClean="0"/>
              <a:t>Invite participants to ask for clarification when needed.</a:t>
            </a:r>
          </a:p>
          <a:p>
            <a:pPr marL="800100" lvl="1" indent="-342900">
              <a:buFont typeface="+mj-lt"/>
              <a:buAutoNum type="arabicPeriod"/>
            </a:pPr>
            <a:r>
              <a:rPr lang="en-US" sz="1700" dirty="0" smtClean="0"/>
              <a:t>Treat all ideas equally, whether voiced in English or French.</a:t>
            </a:r>
          </a:p>
          <a:p>
            <a:pPr marL="800100" lvl="1" indent="-342900">
              <a:buFont typeface="+mj-lt"/>
              <a:buAutoNum type="arabicPeriod"/>
            </a:pPr>
            <a:r>
              <a:rPr lang="en-US" sz="1700" dirty="0" smtClean="0"/>
              <a:t>Ask for feedback on how the bilingual meeting went.</a:t>
            </a:r>
            <a:endParaRPr lang="en-CA" sz="1700" dirty="0"/>
          </a:p>
        </p:txBody>
      </p:sp>
      <p:sp>
        <p:nvSpPr>
          <p:cNvPr id="15" name="Rectangle 14"/>
          <p:cNvSpPr/>
          <p:nvPr/>
        </p:nvSpPr>
        <p:spPr>
          <a:xfrm>
            <a:off x="4953000" y="6296129"/>
            <a:ext cx="4572000" cy="261610"/>
          </a:xfrm>
          <a:prstGeom prst="rect">
            <a:avLst/>
          </a:prstGeom>
        </p:spPr>
        <p:txBody>
          <a:bodyPr>
            <a:spAutoFit/>
          </a:bodyPr>
          <a:lstStyle/>
          <a:p>
            <a:r>
              <a:rPr lang="en-CA" sz="1100" i="1" dirty="0" smtClean="0"/>
              <a:t>Source: Treasury </a:t>
            </a:r>
            <a:r>
              <a:rPr lang="en-CA" sz="1100" i="1" dirty="0"/>
              <a:t>Board of Canada Secretariat </a:t>
            </a:r>
            <a:r>
              <a:rPr lang="en-CA" sz="1100" i="1" dirty="0" smtClean="0"/>
              <a:t>website</a:t>
            </a:r>
            <a:endParaRPr lang="en-CA" sz="1100" dirty="0"/>
          </a:p>
        </p:txBody>
      </p:sp>
    </p:spTree>
    <p:extLst>
      <p:ext uri="{BB962C8B-B14F-4D97-AF65-F5344CB8AC3E}">
        <p14:creationId xmlns:p14="http://schemas.microsoft.com/office/powerpoint/2010/main" val="22912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20665</TotalTime>
  <Words>1995</Words>
  <Application>Microsoft Office PowerPoint</Application>
  <PresentationFormat>On-screen Show (4:3)</PresentationFormat>
  <Paragraphs>325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Martin Boileau  Martin Boileau was named Director General of Sport Canada at the Department of Canadian Heritage in July 2009 in preparation for the Vancouver Games in 2010.  Before his appointment to this position, Mr. Boileau served as Director General of Communications from January 2006 to July 2009 and as Corporate Secretary at Canadian Heritage from September 2002 to January 2006.  He enjoys various sports including cycling, running, alpine skiing and water-skiing.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nrebel</dc:creator>
  <cp:lastModifiedBy>nrebel</cp:lastModifiedBy>
  <cp:revision>213</cp:revision>
  <cp:lastPrinted>2016-02-22T21:14:12Z</cp:lastPrinted>
  <dcterms:created xsi:type="dcterms:W3CDTF">2016-01-05T15:22:25Z</dcterms:created>
  <dcterms:modified xsi:type="dcterms:W3CDTF">2016-03-01T16:27:05Z</dcterms:modified>
</cp:coreProperties>
</file>